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336" r:id="rId2"/>
    <p:sldId id="432" r:id="rId3"/>
    <p:sldId id="392" r:id="rId4"/>
    <p:sldId id="403" r:id="rId5"/>
    <p:sldId id="426" r:id="rId6"/>
    <p:sldId id="410" r:id="rId7"/>
    <p:sldId id="418" r:id="rId8"/>
    <p:sldId id="419" r:id="rId9"/>
    <p:sldId id="421" r:id="rId10"/>
    <p:sldId id="420" r:id="rId11"/>
    <p:sldId id="427" r:id="rId12"/>
    <p:sldId id="425" r:id="rId13"/>
    <p:sldId id="411" r:id="rId14"/>
    <p:sldId id="415" r:id="rId15"/>
    <p:sldId id="430" r:id="rId16"/>
    <p:sldId id="428" r:id="rId17"/>
    <p:sldId id="429" r:id="rId18"/>
    <p:sldId id="433" r:id="rId19"/>
    <p:sldId id="431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8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gra\Desktop\Dokument\Granberg\Statistik\C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plotArea>
      <c:layout/>
      <c:barChart>
        <c:barDir val="col"/>
        <c:grouping val="stacked"/>
        <c:ser>
          <c:idx val="0"/>
          <c:order val="0"/>
          <c:tx>
            <c:strRef>
              <c:f>Totalt!$A$2</c:f>
              <c:strCache>
                <c:ptCount val="1"/>
                <c:pt idx="0">
                  <c:v>G-s</c:v>
                </c:pt>
              </c:strCache>
            </c:strRef>
          </c:tx>
          <c:cat>
            <c:numRef>
              <c:f>Totalt!$D$1:$CQ$1</c:f>
              <c:numCache>
                <c:formatCode>General</c:formatCode>
                <c:ptCount val="92"/>
                <c:pt idx="8">
                  <c:v>1929</c:v>
                </c:pt>
                <c:pt idx="18">
                  <c:v>1939</c:v>
                </c:pt>
                <c:pt idx="28">
                  <c:v>1949</c:v>
                </c:pt>
                <c:pt idx="38">
                  <c:v>1959</c:v>
                </c:pt>
                <c:pt idx="48">
                  <c:v>1969</c:v>
                </c:pt>
                <c:pt idx="58">
                  <c:v>1979</c:v>
                </c:pt>
                <c:pt idx="68">
                  <c:v>1989</c:v>
                </c:pt>
                <c:pt idx="78">
                  <c:v>1999</c:v>
                </c:pt>
                <c:pt idx="88">
                  <c:v>2009</c:v>
                </c:pt>
              </c:numCache>
            </c:numRef>
          </c:cat>
          <c:val>
            <c:numRef>
              <c:f>Totalt!$D$2:$CQ$2</c:f>
              <c:numCache>
                <c:formatCode>General</c:formatCode>
                <c:ptCount val="92"/>
                <c:pt idx="0">
                  <c:v>4</c:v>
                </c:pt>
                <c:pt idx="1">
                  <c:v>8</c:v>
                </c:pt>
                <c:pt idx="2">
                  <c:v>6</c:v>
                </c:pt>
                <c:pt idx="3">
                  <c:v>10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6</c:v>
                </c:pt>
                <c:pt idx="10">
                  <c:v>2</c:v>
                </c:pt>
                <c:pt idx="11">
                  <c:v>7</c:v>
                </c:pt>
                <c:pt idx="12">
                  <c:v>6</c:v>
                </c:pt>
                <c:pt idx="13">
                  <c:v>5</c:v>
                </c:pt>
                <c:pt idx="14">
                  <c:v>1</c:v>
                </c:pt>
                <c:pt idx="15">
                  <c:v>6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25">
                  <c:v>8</c:v>
                </c:pt>
                <c:pt idx="26">
                  <c:v>18</c:v>
                </c:pt>
                <c:pt idx="27">
                  <c:v>7</c:v>
                </c:pt>
                <c:pt idx="28">
                  <c:v>7</c:v>
                </c:pt>
                <c:pt idx="29">
                  <c:v>11</c:v>
                </c:pt>
                <c:pt idx="30">
                  <c:v>7</c:v>
                </c:pt>
                <c:pt idx="31">
                  <c:v>4</c:v>
                </c:pt>
                <c:pt idx="32">
                  <c:v>5</c:v>
                </c:pt>
                <c:pt idx="33">
                  <c:v>5</c:v>
                </c:pt>
                <c:pt idx="34">
                  <c:v>3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0</c:v>
                </c:pt>
                <c:pt idx="39">
                  <c:v>2</c:v>
                </c:pt>
                <c:pt idx="40">
                  <c:v>5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0</c:v>
                </c:pt>
                <c:pt idx="45">
                  <c:v>2</c:v>
                </c:pt>
                <c:pt idx="46">
                  <c:v>2</c:v>
                </c:pt>
                <c:pt idx="47">
                  <c:v>3</c:v>
                </c:pt>
                <c:pt idx="48">
                  <c:v>4</c:v>
                </c:pt>
                <c:pt idx="49">
                  <c:v>15</c:v>
                </c:pt>
                <c:pt idx="50">
                  <c:v>3</c:v>
                </c:pt>
                <c:pt idx="51">
                  <c:v>4</c:v>
                </c:pt>
                <c:pt idx="52">
                  <c:v>4</c:v>
                </c:pt>
                <c:pt idx="53">
                  <c:v>18</c:v>
                </c:pt>
                <c:pt idx="54">
                  <c:v>5</c:v>
                </c:pt>
                <c:pt idx="55">
                  <c:v>6</c:v>
                </c:pt>
                <c:pt idx="56">
                  <c:v>6</c:v>
                </c:pt>
                <c:pt idx="57">
                  <c:v>1</c:v>
                </c:pt>
                <c:pt idx="58">
                  <c:v>6</c:v>
                </c:pt>
                <c:pt idx="59">
                  <c:v>2</c:v>
                </c:pt>
                <c:pt idx="60">
                  <c:v>2</c:v>
                </c:pt>
                <c:pt idx="61">
                  <c:v>4</c:v>
                </c:pt>
                <c:pt idx="62">
                  <c:v>6</c:v>
                </c:pt>
                <c:pt idx="63">
                  <c:v>6</c:v>
                </c:pt>
                <c:pt idx="64">
                  <c:v>3</c:v>
                </c:pt>
                <c:pt idx="65">
                  <c:v>5</c:v>
                </c:pt>
                <c:pt idx="66">
                  <c:v>5</c:v>
                </c:pt>
                <c:pt idx="67">
                  <c:v>3</c:v>
                </c:pt>
                <c:pt idx="68">
                  <c:v>0</c:v>
                </c:pt>
                <c:pt idx="69">
                  <c:v>5</c:v>
                </c:pt>
                <c:pt idx="70">
                  <c:v>5</c:v>
                </c:pt>
                <c:pt idx="71">
                  <c:v>4</c:v>
                </c:pt>
                <c:pt idx="72">
                  <c:v>3</c:v>
                </c:pt>
                <c:pt idx="73">
                  <c:v>2</c:v>
                </c:pt>
                <c:pt idx="74">
                  <c:v>3</c:v>
                </c:pt>
                <c:pt idx="75">
                  <c:v>1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</c:v>
                </c:pt>
                <c:pt idx="80">
                  <c:v>0</c:v>
                </c:pt>
                <c:pt idx="81">
                  <c:v>6</c:v>
                </c:pt>
                <c:pt idx="82">
                  <c:v>5</c:v>
                </c:pt>
                <c:pt idx="83">
                  <c:v>3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3</c:v>
                </c:pt>
                <c:pt idx="88">
                  <c:v>3</c:v>
                </c:pt>
                <c:pt idx="89">
                  <c:v>7</c:v>
                </c:pt>
                <c:pt idx="90">
                  <c:v>16</c:v>
                </c:pt>
                <c:pt idx="91">
                  <c:v>19</c:v>
                </c:pt>
              </c:numCache>
            </c:numRef>
          </c:val>
        </c:ser>
        <c:ser>
          <c:idx val="1"/>
          <c:order val="1"/>
          <c:tx>
            <c:strRef>
              <c:f>Totalt!$A$3</c:f>
              <c:strCache>
                <c:ptCount val="1"/>
                <c:pt idx="0">
                  <c:v>Riots</c:v>
                </c:pt>
              </c:strCache>
            </c:strRef>
          </c:tx>
          <c:cat>
            <c:numRef>
              <c:f>Totalt!$D$1:$CQ$1</c:f>
              <c:numCache>
                <c:formatCode>General</c:formatCode>
                <c:ptCount val="92"/>
                <c:pt idx="8">
                  <c:v>1929</c:v>
                </c:pt>
                <c:pt idx="18">
                  <c:v>1939</c:v>
                </c:pt>
                <c:pt idx="28">
                  <c:v>1949</c:v>
                </c:pt>
                <c:pt idx="38">
                  <c:v>1959</c:v>
                </c:pt>
                <c:pt idx="48">
                  <c:v>1969</c:v>
                </c:pt>
                <c:pt idx="58">
                  <c:v>1979</c:v>
                </c:pt>
                <c:pt idx="68">
                  <c:v>1989</c:v>
                </c:pt>
                <c:pt idx="78">
                  <c:v>1999</c:v>
                </c:pt>
                <c:pt idx="88">
                  <c:v>2009</c:v>
                </c:pt>
              </c:numCache>
            </c:numRef>
          </c:cat>
          <c:val>
            <c:numRef>
              <c:f>Totalt!$D$3:$CQ$3</c:f>
              <c:numCache>
                <c:formatCode>General</c:formatCode>
                <c:ptCount val="92"/>
                <c:pt idx="0">
                  <c:v>15</c:v>
                </c:pt>
                <c:pt idx="1">
                  <c:v>18</c:v>
                </c:pt>
                <c:pt idx="2">
                  <c:v>17</c:v>
                </c:pt>
                <c:pt idx="3">
                  <c:v>23</c:v>
                </c:pt>
                <c:pt idx="4">
                  <c:v>20</c:v>
                </c:pt>
                <c:pt idx="5">
                  <c:v>11</c:v>
                </c:pt>
                <c:pt idx="6">
                  <c:v>1</c:v>
                </c:pt>
                <c:pt idx="7">
                  <c:v>2</c:v>
                </c:pt>
                <c:pt idx="8">
                  <c:v>21</c:v>
                </c:pt>
                <c:pt idx="9">
                  <c:v>37</c:v>
                </c:pt>
                <c:pt idx="10">
                  <c:v>63</c:v>
                </c:pt>
                <c:pt idx="11">
                  <c:v>32</c:v>
                </c:pt>
                <c:pt idx="12">
                  <c:v>36</c:v>
                </c:pt>
                <c:pt idx="13">
                  <c:v>39</c:v>
                </c:pt>
                <c:pt idx="14">
                  <c:v>25</c:v>
                </c:pt>
                <c:pt idx="15">
                  <c:v>24</c:v>
                </c:pt>
                <c:pt idx="16">
                  <c:v>5</c:v>
                </c:pt>
                <c:pt idx="17">
                  <c:v>1</c:v>
                </c:pt>
                <c:pt idx="18">
                  <c:v>2</c:v>
                </c:pt>
                <c:pt idx="25">
                  <c:v>40</c:v>
                </c:pt>
                <c:pt idx="26">
                  <c:v>33</c:v>
                </c:pt>
                <c:pt idx="27">
                  <c:v>27</c:v>
                </c:pt>
                <c:pt idx="28">
                  <c:v>21</c:v>
                </c:pt>
                <c:pt idx="29">
                  <c:v>18</c:v>
                </c:pt>
                <c:pt idx="30">
                  <c:v>16</c:v>
                </c:pt>
                <c:pt idx="31">
                  <c:v>11</c:v>
                </c:pt>
                <c:pt idx="32">
                  <c:v>12</c:v>
                </c:pt>
                <c:pt idx="33">
                  <c:v>8</c:v>
                </c:pt>
                <c:pt idx="34">
                  <c:v>9</c:v>
                </c:pt>
                <c:pt idx="35">
                  <c:v>14</c:v>
                </c:pt>
                <c:pt idx="36">
                  <c:v>6</c:v>
                </c:pt>
                <c:pt idx="37">
                  <c:v>12</c:v>
                </c:pt>
                <c:pt idx="38">
                  <c:v>8</c:v>
                </c:pt>
                <c:pt idx="39">
                  <c:v>38</c:v>
                </c:pt>
                <c:pt idx="40">
                  <c:v>21</c:v>
                </c:pt>
                <c:pt idx="41">
                  <c:v>11</c:v>
                </c:pt>
                <c:pt idx="42">
                  <c:v>30</c:v>
                </c:pt>
                <c:pt idx="43">
                  <c:v>18</c:v>
                </c:pt>
                <c:pt idx="44">
                  <c:v>19</c:v>
                </c:pt>
                <c:pt idx="45">
                  <c:v>32</c:v>
                </c:pt>
                <c:pt idx="46">
                  <c:v>82</c:v>
                </c:pt>
                <c:pt idx="47">
                  <c:v>89</c:v>
                </c:pt>
                <c:pt idx="48">
                  <c:v>14</c:v>
                </c:pt>
                <c:pt idx="49">
                  <c:v>21</c:v>
                </c:pt>
                <c:pt idx="50">
                  <c:v>15</c:v>
                </c:pt>
                <c:pt idx="51">
                  <c:v>10</c:v>
                </c:pt>
                <c:pt idx="52">
                  <c:v>1</c:v>
                </c:pt>
                <c:pt idx="53">
                  <c:v>14</c:v>
                </c:pt>
                <c:pt idx="54">
                  <c:v>25</c:v>
                </c:pt>
                <c:pt idx="55">
                  <c:v>14</c:v>
                </c:pt>
                <c:pt idx="56">
                  <c:v>16</c:v>
                </c:pt>
                <c:pt idx="57">
                  <c:v>17</c:v>
                </c:pt>
                <c:pt idx="58">
                  <c:v>8</c:v>
                </c:pt>
                <c:pt idx="59">
                  <c:v>4</c:v>
                </c:pt>
                <c:pt idx="60">
                  <c:v>23</c:v>
                </c:pt>
                <c:pt idx="61">
                  <c:v>11</c:v>
                </c:pt>
                <c:pt idx="62">
                  <c:v>8</c:v>
                </c:pt>
                <c:pt idx="63">
                  <c:v>9</c:v>
                </c:pt>
                <c:pt idx="64">
                  <c:v>8</c:v>
                </c:pt>
                <c:pt idx="65">
                  <c:v>5</c:v>
                </c:pt>
                <c:pt idx="66">
                  <c:v>2</c:v>
                </c:pt>
                <c:pt idx="67">
                  <c:v>0</c:v>
                </c:pt>
                <c:pt idx="68">
                  <c:v>0</c:v>
                </c:pt>
                <c:pt idx="69">
                  <c:v>9</c:v>
                </c:pt>
                <c:pt idx="70">
                  <c:v>7</c:v>
                </c:pt>
                <c:pt idx="71">
                  <c:v>8</c:v>
                </c:pt>
                <c:pt idx="72">
                  <c:v>6</c:v>
                </c:pt>
                <c:pt idx="73">
                  <c:v>5</c:v>
                </c:pt>
                <c:pt idx="74">
                  <c:v>7</c:v>
                </c:pt>
                <c:pt idx="75">
                  <c:v>4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1</c:v>
                </c:pt>
                <c:pt idx="80">
                  <c:v>5</c:v>
                </c:pt>
                <c:pt idx="81">
                  <c:v>2</c:v>
                </c:pt>
                <c:pt idx="82">
                  <c:v>0</c:v>
                </c:pt>
                <c:pt idx="83">
                  <c:v>2</c:v>
                </c:pt>
                <c:pt idx="84">
                  <c:v>4</c:v>
                </c:pt>
                <c:pt idx="85">
                  <c:v>0</c:v>
                </c:pt>
                <c:pt idx="86">
                  <c:v>4</c:v>
                </c:pt>
                <c:pt idx="87">
                  <c:v>4</c:v>
                </c:pt>
                <c:pt idx="88">
                  <c:v>3</c:v>
                </c:pt>
                <c:pt idx="89">
                  <c:v>5</c:v>
                </c:pt>
                <c:pt idx="90">
                  <c:v>25</c:v>
                </c:pt>
                <c:pt idx="91">
                  <c:v>39</c:v>
                </c:pt>
              </c:numCache>
            </c:numRef>
          </c:val>
        </c:ser>
        <c:ser>
          <c:idx val="2"/>
          <c:order val="2"/>
          <c:tx>
            <c:strRef>
              <c:f>Totalt!$A$4</c:f>
              <c:strCache>
                <c:ptCount val="1"/>
                <c:pt idx="0">
                  <c:v>Rev</c:v>
                </c:pt>
              </c:strCache>
            </c:strRef>
          </c:tx>
          <c:cat>
            <c:numRef>
              <c:f>Totalt!$D$1:$CQ$1</c:f>
              <c:numCache>
                <c:formatCode>General</c:formatCode>
                <c:ptCount val="92"/>
                <c:pt idx="8">
                  <c:v>1929</c:v>
                </c:pt>
                <c:pt idx="18">
                  <c:v>1939</c:v>
                </c:pt>
                <c:pt idx="28">
                  <c:v>1949</c:v>
                </c:pt>
                <c:pt idx="38">
                  <c:v>1959</c:v>
                </c:pt>
                <c:pt idx="48">
                  <c:v>1969</c:v>
                </c:pt>
                <c:pt idx="58">
                  <c:v>1979</c:v>
                </c:pt>
                <c:pt idx="68">
                  <c:v>1989</c:v>
                </c:pt>
                <c:pt idx="78">
                  <c:v>1999</c:v>
                </c:pt>
                <c:pt idx="88">
                  <c:v>2009</c:v>
                </c:pt>
              </c:numCache>
            </c:numRef>
          </c:cat>
          <c:val>
            <c:numRef>
              <c:f>Totalt!$D$4:$CQ$4</c:f>
              <c:numCache>
                <c:formatCode>General</c:formatCode>
                <c:ptCount val="92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3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4</c:v>
                </c:pt>
                <c:pt idx="15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25">
                  <c:v>3</c:v>
                </c:pt>
                <c:pt idx="26">
                  <c:v>5</c:v>
                </c:pt>
                <c:pt idx="27">
                  <c:v>1</c:v>
                </c:pt>
                <c:pt idx="28">
                  <c:v>2</c:v>
                </c:pt>
                <c:pt idx="29">
                  <c:v>2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3</c:v>
                </c:pt>
                <c:pt idx="53">
                  <c:v>2</c:v>
                </c:pt>
                <c:pt idx="54">
                  <c:v>3</c:v>
                </c:pt>
                <c:pt idx="55">
                  <c:v>2</c:v>
                </c:pt>
                <c:pt idx="56">
                  <c:v>1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4</c:v>
                </c:pt>
                <c:pt idx="61">
                  <c:v>1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</c:numCache>
            </c:numRef>
          </c:val>
        </c:ser>
        <c:ser>
          <c:idx val="3"/>
          <c:order val="3"/>
          <c:tx>
            <c:strRef>
              <c:f>Totalt!$A$5</c:f>
              <c:strCache>
                <c:ptCount val="1"/>
                <c:pt idx="0">
                  <c:v>A-g-d</c:v>
                </c:pt>
              </c:strCache>
            </c:strRef>
          </c:tx>
          <c:cat>
            <c:numRef>
              <c:f>Totalt!$D$1:$CQ$1</c:f>
              <c:numCache>
                <c:formatCode>General</c:formatCode>
                <c:ptCount val="92"/>
                <c:pt idx="8">
                  <c:v>1929</c:v>
                </c:pt>
                <c:pt idx="18">
                  <c:v>1939</c:v>
                </c:pt>
                <c:pt idx="28">
                  <c:v>1949</c:v>
                </c:pt>
                <c:pt idx="38">
                  <c:v>1959</c:v>
                </c:pt>
                <c:pt idx="48">
                  <c:v>1969</c:v>
                </c:pt>
                <c:pt idx="58">
                  <c:v>1979</c:v>
                </c:pt>
                <c:pt idx="68">
                  <c:v>1989</c:v>
                </c:pt>
                <c:pt idx="78">
                  <c:v>1999</c:v>
                </c:pt>
                <c:pt idx="88">
                  <c:v>2009</c:v>
                </c:pt>
              </c:numCache>
            </c:numRef>
          </c:cat>
          <c:val>
            <c:numRef>
              <c:f>Totalt!$D$5:$CQ$5</c:f>
              <c:numCache>
                <c:formatCode>General</c:formatCode>
                <c:ptCount val="92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14</c:v>
                </c:pt>
                <c:pt idx="4">
                  <c:v>9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10</c:v>
                </c:pt>
                <c:pt idx="9">
                  <c:v>15</c:v>
                </c:pt>
                <c:pt idx="10">
                  <c:v>18</c:v>
                </c:pt>
                <c:pt idx="11">
                  <c:v>16</c:v>
                </c:pt>
                <c:pt idx="12">
                  <c:v>14</c:v>
                </c:pt>
                <c:pt idx="13">
                  <c:v>24</c:v>
                </c:pt>
                <c:pt idx="14">
                  <c:v>9</c:v>
                </c:pt>
                <c:pt idx="15">
                  <c:v>9</c:v>
                </c:pt>
                <c:pt idx="16">
                  <c:v>11</c:v>
                </c:pt>
                <c:pt idx="17">
                  <c:v>0</c:v>
                </c:pt>
                <c:pt idx="18">
                  <c:v>3</c:v>
                </c:pt>
                <c:pt idx="25">
                  <c:v>5</c:v>
                </c:pt>
                <c:pt idx="26">
                  <c:v>20</c:v>
                </c:pt>
                <c:pt idx="27">
                  <c:v>1</c:v>
                </c:pt>
                <c:pt idx="28">
                  <c:v>13</c:v>
                </c:pt>
                <c:pt idx="29">
                  <c:v>5</c:v>
                </c:pt>
                <c:pt idx="30">
                  <c:v>12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13</c:v>
                </c:pt>
                <c:pt idx="35">
                  <c:v>7</c:v>
                </c:pt>
                <c:pt idx="36">
                  <c:v>4</c:v>
                </c:pt>
                <c:pt idx="37">
                  <c:v>5</c:v>
                </c:pt>
                <c:pt idx="38">
                  <c:v>3</c:v>
                </c:pt>
                <c:pt idx="39">
                  <c:v>41</c:v>
                </c:pt>
                <c:pt idx="40">
                  <c:v>8</c:v>
                </c:pt>
                <c:pt idx="41">
                  <c:v>21</c:v>
                </c:pt>
                <c:pt idx="42">
                  <c:v>82</c:v>
                </c:pt>
                <c:pt idx="43">
                  <c:v>17</c:v>
                </c:pt>
                <c:pt idx="44">
                  <c:v>19</c:v>
                </c:pt>
                <c:pt idx="45">
                  <c:v>21</c:v>
                </c:pt>
                <c:pt idx="46">
                  <c:v>45</c:v>
                </c:pt>
                <c:pt idx="47">
                  <c:v>60</c:v>
                </c:pt>
                <c:pt idx="48">
                  <c:v>46</c:v>
                </c:pt>
                <c:pt idx="49">
                  <c:v>47</c:v>
                </c:pt>
                <c:pt idx="50">
                  <c:v>14</c:v>
                </c:pt>
                <c:pt idx="51">
                  <c:v>10</c:v>
                </c:pt>
                <c:pt idx="52">
                  <c:v>9</c:v>
                </c:pt>
                <c:pt idx="53">
                  <c:v>12</c:v>
                </c:pt>
                <c:pt idx="54">
                  <c:v>35</c:v>
                </c:pt>
                <c:pt idx="55">
                  <c:v>14</c:v>
                </c:pt>
                <c:pt idx="56">
                  <c:v>25</c:v>
                </c:pt>
                <c:pt idx="57">
                  <c:v>26</c:v>
                </c:pt>
                <c:pt idx="58">
                  <c:v>22</c:v>
                </c:pt>
                <c:pt idx="59">
                  <c:v>4</c:v>
                </c:pt>
                <c:pt idx="60">
                  <c:v>18</c:v>
                </c:pt>
                <c:pt idx="61">
                  <c:v>20</c:v>
                </c:pt>
                <c:pt idx="62">
                  <c:v>37</c:v>
                </c:pt>
                <c:pt idx="63">
                  <c:v>34</c:v>
                </c:pt>
                <c:pt idx="64">
                  <c:v>8</c:v>
                </c:pt>
                <c:pt idx="65">
                  <c:v>14</c:v>
                </c:pt>
                <c:pt idx="66">
                  <c:v>8</c:v>
                </c:pt>
                <c:pt idx="67">
                  <c:v>1</c:v>
                </c:pt>
                <c:pt idx="68">
                  <c:v>0</c:v>
                </c:pt>
                <c:pt idx="69">
                  <c:v>14</c:v>
                </c:pt>
                <c:pt idx="70">
                  <c:v>10</c:v>
                </c:pt>
                <c:pt idx="71">
                  <c:v>20</c:v>
                </c:pt>
                <c:pt idx="72">
                  <c:v>8</c:v>
                </c:pt>
                <c:pt idx="73">
                  <c:v>5</c:v>
                </c:pt>
                <c:pt idx="74">
                  <c:v>11</c:v>
                </c:pt>
                <c:pt idx="75">
                  <c:v>13</c:v>
                </c:pt>
                <c:pt idx="76">
                  <c:v>7</c:v>
                </c:pt>
                <c:pt idx="77">
                  <c:v>6</c:v>
                </c:pt>
                <c:pt idx="78">
                  <c:v>4</c:v>
                </c:pt>
                <c:pt idx="79">
                  <c:v>12</c:v>
                </c:pt>
                <c:pt idx="80">
                  <c:v>2</c:v>
                </c:pt>
                <c:pt idx="81">
                  <c:v>7</c:v>
                </c:pt>
                <c:pt idx="82">
                  <c:v>8</c:v>
                </c:pt>
                <c:pt idx="83">
                  <c:v>10</c:v>
                </c:pt>
                <c:pt idx="84">
                  <c:v>6</c:v>
                </c:pt>
                <c:pt idx="85">
                  <c:v>8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13</c:v>
                </c:pt>
                <c:pt idx="90">
                  <c:v>102</c:v>
                </c:pt>
                <c:pt idx="91">
                  <c:v>81</c:v>
                </c:pt>
              </c:numCache>
            </c:numRef>
          </c:val>
        </c:ser>
        <c:gapWidth val="60"/>
        <c:overlap val="100"/>
        <c:axId val="110950656"/>
        <c:axId val="111747072"/>
      </c:barChart>
      <c:catAx>
        <c:axId val="110950656"/>
        <c:scaling>
          <c:orientation val="minMax"/>
        </c:scaling>
        <c:axPos val="b"/>
        <c:numFmt formatCode="General" sourceLinked="1"/>
        <c:tickLblPos val="nextTo"/>
        <c:crossAx val="111747072"/>
        <c:crosses val="autoZero"/>
        <c:auto val="1"/>
        <c:lblAlgn val="ctr"/>
        <c:lblOffset val="100"/>
        <c:tickMarkSkip val="10"/>
      </c:catAx>
      <c:valAx>
        <c:axId val="111747072"/>
        <c:scaling>
          <c:orientation val="minMax"/>
        </c:scaling>
        <c:axPos val="l"/>
        <c:majorGridlines/>
        <c:numFmt formatCode="General" sourceLinked="1"/>
        <c:tickLblPos val="nextTo"/>
        <c:crossAx val="110950656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837C5-8D26-0349-BAC4-ED6C6F4D0C31}" type="datetimeFigureOut">
              <a:rPr lang="nl-NL" smtClean="0"/>
              <a:pPr/>
              <a:t>6-5-2019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387E6-7C1F-9940-B7F8-A79BA84248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5907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D5E8-C0BF-4778-B2D3-8A51BBB2B845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7D29CA9-2C26-4911-9464-BAC033283109}" type="datetimeFigureOut">
              <a:rPr lang="en-US" smtClean="0"/>
              <a:pPr/>
              <a:t>06-May-19</a:t>
            </a:fld>
            <a:endParaRPr lang="en-US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93B119-D35C-4DFD-8810-EB77F4FE466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9CA9-2C26-4911-9464-BAC033283109}" type="datetimeFigureOut">
              <a:rPr lang="en-US" smtClean="0"/>
              <a:pPr/>
              <a:t>06-May-19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B119-D35C-4DFD-8810-EB77F4FE466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53200" y="4686303"/>
            <a:ext cx="2209800" cy="273844"/>
          </a:xfrm>
        </p:spPr>
        <p:txBody>
          <a:bodyPr/>
          <a:lstStyle/>
          <a:p>
            <a:fld id="{67D29CA9-2C26-4911-9464-BAC033283109}" type="datetimeFigureOut">
              <a:rPr lang="en-US" smtClean="0"/>
              <a:pPr/>
              <a:t>06-May-19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4" y="4686156"/>
            <a:ext cx="557348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hthoek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BC93B119-D35C-4DFD-8810-EB77F4FE466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9CA9-2C26-4911-9464-BAC033283109}" type="datetimeFigureOut">
              <a:rPr lang="en-US" smtClean="0"/>
              <a:pPr/>
              <a:t>06-May-19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93B119-D35C-4DFD-8810-EB77F4FE466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2" y="2057401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Rechthoek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9CA9-2C26-4911-9464-BAC033283109}" type="datetimeFigureOut">
              <a:rPr lang="en-US" smtClean="0"/>
              <a:pPr/>
              <a:t>06-May-19</a:t>
            </a:fld>
            <a:endParaRPr lang="en-US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C93B119-D35C-4DFD-8810-EB77F4FE466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D29CA9-2C26-4911-9464-BAC033283109}" type="datetimeFigureOut">
              <a:rPr lang="en-US" smtClean="0"/>
              <a:pPr/>
              <a:t>06-May-19</a:t>
            </a:fld>
            <a:endParaRPr lang="en-US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C93B119-D35C-4DFD-8810-EB77F4FE466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04788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D29CA9-2C26-4911-9464-BAC033283109}" type="datetimeFigureOut">
              <a:rPr lang="en-US" smtClean="0"/>
              <a:pPr/>
              <a:t>06-May-19</a:t>
            </a:fld>
            <a:endParaRPr lang="en-US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C93B119-D35C-4DFD-8810-EB77F4FE466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9CA9-2C26-4911-9464-BAC033283109}" type="datetimeFigureOut">
              <a:rPr lang="en-US" smtClean="0"/>
              <a:pPr/>
              <a:t>06-May-19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93B119-D35C-4DFD-8810-EB77F4FE466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9CA9-2C26-4911-9464-BAC033283109}" type="datetimeFigureOut">
              <a:rPr lang="en-US" smtClean="0"/>
              <a:pPr/>
              <a:t>06-May-19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93B119-D35C-4DFD-8810-EB77F4FE466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04788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9CA9-2C26-4911-9464-BAC033283109}" type="datetimeFigureOut">
              <a:rPr lang="en-US" smtClean="0"/>
              <a:pPr/>
              <a:t>06-May-19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93B119-D35C-4DFD-8810-EB77F4FE466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Rechthoek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67D29CA9-2C26-4911-9464-BAC033283109}" type="datetimeFigureOut">
              <a:rPr lang="en-US" smtClean="0"/>
              <a:pPr/>
              <a:t>06-May-19</a:t>
            </a:fld>
            <a:endParaRPr lang="en-US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BC93B119-D35C-4DFD-8810-EB77F4FE466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D29CA9-2C26-4911-9464-BAC033283109}" type="datetimeFigureOut">
              <a:rPr lang="en-US" smtClean="0"/>
              <a:pPr/>
              <a:t>06-May-19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609603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hthoek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93B119-D35C-4DFD-8810-EB77F4FE466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iT5IbUv__hAhUCPVAKHdjuB_oQjRx6BAgBEAU&amp;url=https://www.straitstimes.com/world/europe/thousands-of-young-people-protest-for-climate-action-in-belgium&amp;psig=AOvVaw3J6x35sRpkOJd19c693qev&amp;ust=155697755267306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gif"/><Relationship Id="rId4" Type="http://schemas.openxmlformats.org/officeDocument/2006/relationships/hyperlink" Target="http://stephenbrooks.org/odd/guys_from_msn_4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nl/url?sa=i&amp;rct=j&amp;q=&amp;esrc=s&amp;source=images&amp;cd=&amp;ved=2ahUKEwi-q-qr1__hAhVMjqQKHV_IAZcQjRx6BAgBEAQ&amp;url=https://www.vlaamsjournalistiekfonds.be/sites/default/files/media/onderzoeksnota_politieke_kennis.pdf&amp;psig=AOvVaw0VK4gEdQ3YbzrJC6EhZwYb&amp;ust=155698389558575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hyperlink" Target="https://www.google.nl/url?sa=i&amp;rct=j&amp;q=&amp;esrc=s&amp;source=images&amp;cd=&amp;ved=2ahUKEwi-q-qr1__hAhVMjqQKHV_IAZcQjRx6BAgBEAQ&amp;url=https://www.vlaamsjournalistiekfonds.be/sites/default/files/media/onderzoeksnota_politieke_kennis.pdf&amp;psig=AOvVaw0VK4gEdQ3YbzrJC6EhZwYb&amp;ust=155698389558575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8.jpeg"/><Relationship Id="rId4" Type="http://schemas.openxmlformats.org/officeDocument/2006/relationships/hyperlink" Target="https://www.google.nl/url?sa=i&amp;rct=j&amp;q=&amp;esrc=s&amp;source=images&amp;cd=&amp;ved=2ahUKEwixueHh2__hAhWNjqQKHbmICfQQjRx6BAgBEAU&amp;url=https://www.facebook.com/pages/category/Nonprofit-Organization/Youth-For-Climate-2395129133835855/&amp;psig=AOvVaw3NWdGxL2QHrLMZ6hNVlUiS&amp;ust=1556985135887230" TargetMode="External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Afbeeldingsresultaat voor &quot;youth for climate&quot; belgiu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12576" y="0"/>
            <a:ext cx="10286998" cy="5143500"/>
          </a:xfrm>
          <a:prstGeom prst="rect">
            <a:avLst/>
          </a:prstGeom>
          <a:noFill/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979712" y="0"/>
            <a:ext cx="7164288" cy="127560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9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# Protest!</a:t>
            </a:r>
            <a:endParaRPr lang="nl-NL" sz="12800" b="1" dirty="0" smtClean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spcBef>
                <a:spcPct val="0"/>
              </a:spcBef>
              <a:defRPr/>
            </a:pPr>
            <a:r>
              <a:rPr lang="nl-NL" sz="11200" b="1" dirty="0" err="1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Jacquelien</a:t>
            </a:r>
            <a:r>
              <a:rPr lang="nl-NL" sz="11200" b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Stekelenburg </a:t>
            </a:r>
            <a:r>
              <a:rPr kumimoji="0" lang="nl-NL" sz="19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FF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19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FF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19200" b="1" i="0" u="none" strike="noStrike" kern="1200" cap="none" spc="0" normalizeH="0" baseline="0" noProof="0" dirty="0" smtClean="0">
              <a:ln>
                <a:noFill/>
              </a:ln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 descr="http://www.vu.nl/nl/Images/VUlogo_NL_tcm9-37223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60648" y="0"/>
            <a:ext cx="3419872" cy="763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cap="all" dirty="0" err="1" smtClean="0">
                <a:solidFill>
                  <a:schemeClr val="tx1"/>
                </a:solidFill>
              </a:rPr>
              <a:t>Wat</a:t>
            </a:r>
            <a:r>
              <a:rPr lang="en-US" sz="2800" b="1" cap="all" dirty="0" smtClean="0">
                <a:solidFill>
                  <a:schemeClr val="tx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zegt</a:t>
            </a:r>
            <a:r>
              <a:rPr lang="en-US" sz="2800" b="1" cap="all" dirty="0" smtClean="0">
                <a:solidFill>
                  <a:schemeClr val="tx1"/>
                </a:solidFill>
              </a:rPr>
              <a:t> de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wetenschap</a:t>
            </a:r>
            <a:r>
              <a:rPr lang="en-US" sz="2800" b="1" cap="all" dirty="0" smtClean="0">
                <a:solidFill>
                  <a:schemeClr val="tx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hierover</a:t>
            </a:r>
            <a:r>
              <a:rPr lang="en-US" sz="2800" b="1" cap="all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" y="1222197"/>
            <a:ext cx="9144000" cy="7012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endParaRPr lang="nl-NL" sz="2000" b="1" dirty="0">
              <a:latin typeface="+mn-lt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0" y="0"/>
            <a:ext cx="914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6000" dirty="0" err="1" smtClean="0"/>
              <a:t>Ontevredenheid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i="1" dirty="0" err="1" smtClean="0"/>
              <a:t>alleen</a:t>
            </a:r>
            <a:endParaRPr lang="en-US" sz="6000" i="1" dirty="0" smtClean="0"/>
          </a:p>
          <a:p>
            <a:pPr algn="ctr"/>
            <a:r>
              <a:rPr lang="en-US" sz="6000" dirty="0" err="1" smtClean="0"/>
              <a:t>maakt</a:t>
            </a:r>
            <a:r>
              <a:rPr lang="en-US" sz="6000" dirty="0" smtClean="0"/>
              <a:t> </a:t>
            </a:r>
            <a:r>
              <a:rPr lang="en-US" sz="6000" dirty="0" err="1" smtClean="0"/>
              <a:t>niet</a:t>
            </a:r>
            <a:r>
              <a:rPr lang="en-US" sz="6000" dirty="0" smtClean="0"/>
              <a:t> </a:t>
            </a:r>
            <a:r>
              <a:rPr lang="en-US" sz="6000" dirty="0" err="1" smtClean="0"/>
              <a:t>opstandig</a:t>
            </a:r>
            <a:endParaRPr lang="nl-N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cap="all" dirty="0" err="1" smtClean="0">
                <a:solidFill>
                  <a:schemeClr val="tx1"/>
                </a:solidFill>
              </a:rPr>
              <a:t>Deze</a:t>
            </a:r>
            <a:r>
              <a:rPr lang="en-US" sz="3200" b="1" cap="all" dirty="0" smtClean="0">
                <a:solidFill>
                  <a:schemeClr val="tx1"/>
                </a:solidFill>
              </a:rPr>
              <a:t> </a:t>
            </a:r>
            <a:r>
              <a:rPr lang="en-US" sz="3200" b="1" cap="all" dirty="0" err="1" smtClean="0">
                <a:solidFill>
                  <a:schemeClr val="tx1"/>
                </a:solidFill>
              </a:rPr>
              <a:t>lezing</a:t>
            </a:r>
            <a:endParaRPr lang="en-US" sz="3200" b="1" cap="all" dirty="0" smtClean="0">
              <a:solidFill>
                <a:schemeClr val="tx1"/>
              </a:solidFill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91" y="1"/>
            <a:ext cx="56864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791072" y="2409734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b="1" dirty="0" smtClean="0"/>
              <a:t>Is </a:t>
            </a:r>
            <a:r>
              <a:rPr lang="en-US" sz="2800" b="1" dirty="0" err="1" smtClean="0"/>
              <a:t>demonstreren</a:t>
            </a:r>
            <a:r>
              <a:rPr lang="en-US" sz="2800" b="1" dirty="0" smtClean="0"/>
              <a:t> van </a:t>
            </a:r>
            <a:r>
              <a:rPr lang="en-US" sz="2800" b="1" dirty="0" err="1" smtClean="0"/>
              <a:t>alle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tijden</a:t>
            </a:r>
            <a:r>
              <a:rPr lang="en-US" sz="2800" b="1" dirty="0" smtClean="0"/>
              <a:t>?</a:t>
            </a:r>
          </a:p>
          <a:p>
            <a:pPr marL="342900" indent="-342900">
              <a:buAutoNum type="arabicParenR"/>
            </a:pPr>
            <a:r>
              <a:rPr lang="en-US" sz="2800" b="1" dirty="0" err="1" smtClean="0"/>
              <a:t>Wat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zegt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wetenschap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hierover</a:t>
            </a:r>
            <a:r>
              <a:rPr lang="en-US" sz="2800" b="1" dirty="0" smtClean="0"/>
              <a:t>?</a:t>
            </a:r>
          </a:p>
          <a:p>
            <a:pPr marL="342900" indent="-342900">
              <a:buAutoNum type="arabicParenR"/>
            </a:pPr>
            <a:r>
              <a:rPr lang="en-US" sz="2800" b="1" dirty="0" err="1" smtClean="0">
                <a:solidFill>
                  <a:schemeClr val="accent1"/>
                </a:solidFill>
              </a:rPr>
              <a:t>Heeft</a:t>
            </a:r>
            <a:r>
              <a:rPr lang="en-US" sz="2800" b="1" dirty="0" smtClean="0">
                <a:solidFill>
                  <a:schemeClr val="accent1"/>
                </a:solidFill>
              </a:rPr>
              <a:t> social media </a:t>
            </a:r>
            <a:r>
              <a:rPr lang="en-US" sz="2800" b="1" dirty="0" err="1" smtClean="0">
                <a:solidFill>
                  <a:schemeClr val="accent1"/>
                </a:solidFill>
              </a:rPr>
              <a:t>demonstreren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veranderd</a:t>
            </a:r>
            <a:r>
              <a:rPr lang="en-US" sz="2800" b="1" dirty="0" smtClean="0">
                <a:solidFill>
                  <a:schemeClr val="accent1"/>
                </a:solidFill>
              </a:rPr>
              <a:t>?</a:t>
            </a:r>
            <a:endParaRPr lang="nl-NL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cap="all" dirty="0" smtClean="0">
                <a:solidFill>
                  <a:schemeClr val="tx1"/>
                </a:solidFill>
              </a:rPr>
              <a:t>Social media &amp;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demonstreren</a:t>
            </a:r>
            <a:endParaRPr lang="en-US" sz="2800" b="1" cap="all" dirty="0" smtClean="0">
              <a:solidFill>
                <a:schemeClr val="tx1"/>
              </a:solidFill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" y="1222197"/>
            <a:ext cx="9144000" cy="7012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endParaRPr lang="nl-NL" sz="2000" b="1" dirty="0">
              <a:latin typeface="+mn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95486"/>
            <a:ext cx="914400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accent2"/>
                </a:solidFill>
                <a:latin typeface="+mn-lt"/>
                <a:cs typeface="+mn-cs"/>
              </a:rPr>
              <a:t>Heeft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  <a:cs typeface="+mn-cs"/>
              </a:rPr>
              <a:t> Internet </a:t>
            </a:r>
            <a:r>
              <a:rPr lang="en-US" sz="2400" b="1" dirty="0" err="1" smtClean="0">
                <a:solidFill>
                  <a:schemeClr val="accent2"/>
                </a:solidFill>
                <a:latin typeface="+mn-lt"/>
                <a:cs typeface="+mn-cs"/>
              </a:rPr>
              <a:t>demonstreren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+mn-lt"/>
                <a:cs typeface="+mn-cs"/>
              </a:rPr>
              <a:t>veranderd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  <a:cs typeface="+mn-cs"/>
              </a:rPr>
              <a:t>? </a:t>
            </a:r>
            <a:endParaRPr lang="en-US" sz="2400" b="1" dirty="0">
              <a:solidFill>
                <a:schemeClr val="accent2"/>
              </a:solidFill>
              <a:latin typeface="+mn-lt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/>
                </a:solidFill>
                <a:latin typeface="+mn-lt"/>
                <a:cs typeface="+mn-cs"/>
              </a:rPr>
              <a:t>	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  <a:cs typeface="+mn-cs"/>
              </a:rPr>
              <a:t>Twee </a:t>
            </a:r>
            <a:r>
              <a:rPr lang="en-US" sz="2400" b="1" dirty="0" err="1" smtClean="0">
                <a:solidFill>
                  <a:schemeClr val="accent2"/>
                </a:solidFill>
                <a:latin typeface="+mn-lt"/>
                <a:cs typeface="+mn-cs"/>
              </a:rPr>
              <a:t>kampen</a:t>
            </a:r>
            <a:r>
              <a:rPr lang="en-US" sz="2400" b="1" dirty="0" smtClean="0">
                <a:solidFill>
                  <a:schemeClr val="accent2"/>
                </a:solidFill>
                <a:latin typeface="+mn-lt"/>
                <a:cs typeface="+mn-cs"/>
              </a:rPr>
              <a:t>…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>
                <a:latin typeface="+mn-lt"/>
                <a:cs typeface="+mn-cs"/>
              </a:rPr>
              <a:t>Web 1.0 &amp; Web 2.0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+mn-lt"/>
                <a:cs typeface="+mn-cs"/>
              </a:rPr>
              <a:t>Web </a:t>
            </a:r>
            <a:r>
              <a:rPr lang="en-US" sz="2200" dirty="0">
                <a:latin typeface="+mn-lt"/>
                <a:cs typeface="+mn-cs"/>
              </a:rPr>
              <a:t>1.0 (websites</a:t>
            </a:r>
            <a:r>
              <a:rPr lang="en-US" sz="2200" dirty="0" smtClean="0">
                <a:latin typeface="+mn-lt"/>
                <a:cs typeface="+mn-cs"/>
              </a:rPr>
              <a:t>): ‘supersizing effect’ </a:t>
            </a:r>
            <a:r>
              <a:rPr lang="en-US" sz="2200" dirty="0">
                <a:latin typeface="+mn-lt"/>
                <a:cs typeface="+mn-cs"/>
              </a:rPr>
              <a:t>(bigger, faster &amp; cheaper)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+mn-lt"/>
                <a:cs typeface="+mn-cs"/>
              </a:rPr>
              <a:t>Web 2.0 (social </a:t>
            </a:r>
            <a:r>
              <a:rPr lang="en-US" sz="2200" dirty="0" smtClean="0">
                <a:latin typeface="+mn-lt"/>
                <a:cs typeface="+mn-cs"/>
              </a:rPr>
              <a:t>media): </a:t>
            </a:r>
            <a:r>
              <a:rPr lang="en-GB" sz="2200" dirty="0" smtClean="0">
                <a:latin typeface="+mn-lt"/>
                <a:cs typeface="+mn-cs"/>
              </a:rPr>
              <a:t>arena </a:t>
            </a:r>
            <a:r>
              <a:rPr lang="en-GB" sz="2200" dirty="0" err="1" smtClean="0"/>
              <a:t>é</a:t>
            </a:r>
            <a:r>
              <a:rPr lang="en-GB" sz="2200" dirty="0" err="1" smtClean="0">
                <a:latin typeface="+mn-lt"/>
                <a:cs typeface="+mn-cs"/>
              </a:rPr>
              <a:t>n</a:t>
            </a:r>
            <a:r>
              <a:rPr lang="en-GB" sz="2200" dirty="0" smtClean="0">
                <a:latin typeface="+mn-lt"/>
                <a:cs typeface="+mn-cs"/>
              </a:rPr>
              <a:t> </a:t>
            </a:r>
            <a:r>
              <a:rPr lang="en-GB" sz="2200" dirty="0" err="1" smtClean="0">
                <a:latin typeface="+mn-lt"/>
                <a:cs typeface="+mn-cs"/>
              </a:rPr>
              <a:t>gereedschap</a:t>
            </a:r>
            <a:r>
              <a:rPr lang="en-GB" sz="2200" dirty="0" smtClean="0">
                <a:latin typeface="+mn-lt"/>
                <a:cs typeface="+mn-cs"/>
              </a:rPr>
              <a:t> </a:t>
            </a:r>
            <a:r>
              <a:rPr lang="en-GB" sz="2200" dirty="0" err="1" smtClean="0">
                <a:latin typeface="+mn-lt"/>
                <a:cs typeface="+mn-cs"/>
              </a:rPr>
              <a:t>om</a:t>
            </a:r>
            <a:r>
              <a:rPr lang="en-GB" sz="2200" dirty="0" smtClean="0">
                <a:latin typeface="+mn-lt"/>
                <a:cs typeface="+mn-cs"/>
              </a:rPr>
              <a:t> </a:t>
            </a:r>
            <a:r>
              <a:rPr lang="en-GB" sz="2200" dirty="0" err="1" smtClean="0">
                <a:latin typeface="+mn-lt"/>
                <a:cs typeface="+mn-cs"/>
              </a:rPr>
              <a:t>politiek</a:t>
            </a:r>
            <a:r>
              <a:rPr lang="en-GB" sz="2200" dirty="0" smtClean="0">
                <a:latin typeface="+mn-lt"/>
                <a:cs typeface="+mn-cs"/>
              </a:rPr>
              <a:t> </a:t>
            </a:r>
            <a:r>
              <a:rPr lang="en-GB" sz="2200" dirty="0" err="1" smtClean="0">
                <a:latin typeface="+mn-lt"/>
                <a:cs typeface="+mn-cs"/>
              </a:rPr>
              <a:t>verweer</a:t>
            </a:r>
            <a:r>
              <a:rPr lang="en-GB" sz="2200" dirty="0" smtClean="0">
                <a:latin typeface="+mn-lt"/>
                <a:cs typeface="+mn-cs"/>
              </a:rPr>
              <a:t> </a:t>
            </a:r>
            <a:r>
              <a:rPr lang="en-GB" sz="2200" dirty="0" err="1" smtClean="0">
                <a:latin typeface="+mn-lt"/>
                <a:cs typeface="+mn-cs"/>
              </a:rPr>
              <a:t>te</a:t>
            </a:r>
            <a:r>
              <a:rPr lang="en-GB" sz="2200" dirty="0" smtClean="0">
                <a:latin typeface="+mn-lt"/>
                <a:cs typeface="+mn-cs"/>
              </a:rPr>
              <a:t> </a:t>
            </a:r>
            <a:r>
              <a:rPr lang="en-GB" sz="2200" dirty="0" err="1" smtClean="0">
                <a:latin typeface="+mn-lt"/>
                <a:cs typeface="+mn-cs"/>
              </a:rPr>
              <a:t>produceren</a:t>
            </a:r>
            <a:r>
              <a:rPr lang="en-GB" sz="2200" dirty="0" smtClean="0">
                <a:latin typeface="+mn-lt"/>
                <a:cs typeface="+mn-cs"/>
              </a:rPr>
              <a:t>, </a:t>
            </a:r>
            <a:r>
              <a:rPr lang="en-GB" sz="2200" dirty="0" err="1" smtClean="0">
                <a:latin typeface="+mn-lt"/>
                <a:cs typeface="+mn-cs"/>
              </a:rPr>
              <a:t>te</a:t>
            </a:r>
            <a:r>
              <a:rPr lang="en-GB" sz="2200" dirty="0" smtClean="0">
                <a:latin typeface="+mn-lt"/>
                <a:cs typeface="+mn-cs"/>
              </a:rPr>
              <a:t> </a:t>
            </a:r>
            <a:r>
              <a:rPr lang="en-GB" sz="2200" dirty="0" err="1" smtClean="0">
                <a:latin typeface="+mn-lt"/>
                <a:cs typeface="+mn-cs"/>
              </a:rPr>
              <a:t>uiten</a:t>
            </a:r>
            <a:r>
              <a:rPr lang="en-GB" sz="2200" dirty="0" smtClean="0">
                <a:latin typeface="+mn-lt"/>
                <a:cs typeface="+mn-cs"/>
              </a:rPr>
              <a:t>, </a:t>
            </a:r>
            <a:r>
              <a:rPr lang="en-GB" sz="2200" dirty="0" err="1" smtClean="0">
                <a:latin typeface="+mn-lt"/>
                <a:cs typeface="+mn-cs"/>
              </a:rPr>
              <a:t>én</a:t>
            </a:r>
            <a:r>
              <a:rPr lang="en-GB" sz="2200" dirty="0" smtClean="0">
                <a:latin typeface="+mn-lt"/>
                <a:cs typeface="+mn-cs"/>
              </a:rPr>
              <a:t> </a:t>
            </a:r>
            <a:r>
              <a:rPr lang="en-GB" sz="2200" dirty="0" err="1" smtClean="0">
                <a:latin typeface="+mn-lt"/>
                <a:cs typeface="+mn-cs"/>
              </a:rPr>
              <a:t>te</a:t>
            </a:r>
            <a:r>
              <a:rPr lang="en-GB" sz="2200" dirty="0" smtClean="0">
                <a:latin typeface="+mn-lt"/>
                <a:cs typeface="+mn-cs"/>
              </a:rPr>
              <a:t> </a:t>
            </a:r>
            <a:r>
              <a:rPr lang="en-US" sz="2200" dirty="0" err="1" smtClean="0">
                <a:latin typeface="+mn-lt"/>
                <a:cs typeface="+mn-cs"/>
              </a:rPr>
              <a:t>bedrijven</a:t>
            </a:r>
            <a:r>
              <a:rPr lang="en-US" sz="2200" dirty="0" smtClean="0">
                <a:latin typeface="+mn-lt"/>
                <a:cs typeface="+mn-cs"/>
              </a:rPr>
              <a:t>.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>
                <a:latin typeface="+mn-lt"/>
                <a:cs typeface="+mn-cs"/>
              </a:rPr>
              <a:t>Het </a:t>
            </a:r>
            <a:r>
              <a:rPr lang="en-US" sz="2200" b="1" dirty="0" err="1" smtClean="0">
                <a:latin typeface="+mn-lt"/>
                <a:cs typeface="+mn-cs"/>
              </a:rPr>
              <a:t>organiseren</a:t>
            </a:r>
            <a:r>
              <a:rPr lang="en-US" sz="2200" b="1" dirty="0" smtClean="0">
                <a:latin typeface="+mn-lt"/>
                <a:cs typeface="+mn-cs"/>
              </a:rPr>
              <a:t> van protest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>
                <a:latin typeface="+mn-lt"/>
                <a:cs typeface="+mn-cs"/>
              </a:rPr>
              <a:t>Van top down </a:t>
            </a:r>
            <a:r>
              <a:rPr lang="en-US" sz="2200" dirty="0" err="1" smtClean="0">
                <a:latin typeface="+mn-lt"/>
                <a:cs typeface="+mn-cs"/>
              </a:rPr>
              <a:t>organiseren</a:t>
            </a:r>
            <a:r>
              <a:rPr lang="en-US" sz="2200" dirty="0" smtClean="0">
                <a:latin typeface="+mn-lt"/>
                <a:cs typeface="+mn-cs"/>
              </a:rPr>
              <a:t> </a:t>
            </a:r>
            <a:r>
              <a:rPr lang="en-US" sz="2200" dirty="0" err="1" smtClean="0">
                <a:latin typeface="+mn-lt"/>
                <a:cs typeface="+mn-cs"/>
              </a:rPr>
              <a:t>mét</a:t>
            </a:r>
            <a:r>
              <a:rPr lang="en-US" sz="2200" dirty="0" smtClean="0">
                <a:latin typeface="+mn-lt"/>
                <a:cs typeface="+mn-cs"/>
              </a:rPr>
              <a:t> </a:t>
            </a:r>
            <a:r>
              <a:rPr lang="en-US" sz="2200" dirty="0" err="1" smtClean="0">
                <a:latin typeface="+mn-lt"/>
                <a:cs typeface="+mn-cs"/>
              </a:rPr>
              <a:t>organisaties</a:t>
            </a:r>
            <a:endParaRPr lang="en-US" sz="2200" dirty="0" smtClean="0">
              <a:latin typeface="+mn-lt"/>
              <a:cs typeface="+mn-cs"/>
            </a:endParaRP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 smtClean="0">
                <a:latin typeface="+mn-lt"/>
                <a:cs typeface="+mn-cs"/>
              </a:rPr>
              <a:t>Naar</a:t>
            </a:r>
            <a:r>
              <a:rPr lang="en-US" sz="2200" dirty="0" smtClean="0">
                <a:latin typeface="+mn-lt"/>
                <a:cs typeface="+mn-cs"/>
              </a:rPr>
              <a:t> bottom up </a:t>
            </a:r>
            <a:r>
              <a:rPr lang="en-US" sz="2200" dirty="0" err="1" smtClean="0">
                <a:latin typeface="+mn-lt"/>
                <a:cs typeface="+mn-cs"/>
              </a:rPr>
              <a:t>organiseren</a:t>
            </a:r>
            <a:r>
              <a:rPr lang="en-US" sz="2200" dirty="0" smtClean="0">
                <a:latin typeface="+mn-lt"/>
                <a:cs typeface="+mn-cs"/>
              </a:rPr>
              <a:t> </a:t>
            </a:r>
            <a:r>
              <a:rPr lang="en-US" sz="2200" dirty="0" err="1" smtClean="0">
                <a:latin typeface="+mn-lt"/>
                <a:cs typeface="+mn-cs"/>
              </a:rPr>
              <a:t>zónder</a:t>
            </a:r>
            <a:r>
              <a:rPr lang="en-US" sz="2200" dirty="0" smtClean="0">
                <a:latin typeface="+mn-lt"/>
                <a:cs typeface="+mn-cs"/>
              </a:rPr>
              <a:t> </a:t>
            </a:r>
            <a:r>
              <a:rPr lang="en-US" sz="2200" dirty="0" err="1" smtClean="0">
                <a:latin typeface="+mn-lt"/>
                <a:cs typeface="+mn-cs"/>
              </a:rPr>
              <a:t>organisaties</a:t>
            </a:r>
            <a:endParaRPr lang="en-US" sz="2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h-TH" sz="2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" name="Picture 2" descr="http://foreignpolicyblogs.com/wp-content/uploads/twitter-r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956" y="0"/>
            <a:ext cx="2505044" cy="138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863615" y="2"/>
            <a:ext cx="7280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sp>
        <p:nvSpPr>
          <p:cNvPr id="6" name="AutoShape 2"/>
          <p:cNvSpPr>
            <a:spLocks noChangeAspect="1" noChangeArrowheads="1"/>
          </p:cNvSpPr>
          <p:nvPr/>
        </p:nvSpPr>
        <p:spPr bwMode="auto">
          <a:xfrm>
            <a:off x="5373427" y="2461024"/>
            <a:ext cx="249498" cy="187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110108" y="3143250"/>
            <a:ext cx="3640193" cy="286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8" y="2"/>
            <a:ext cx="4732463" cy="43971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6" y="411511"/>
            <a:ext cx="280185" cy="270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2139703"/>
            <a:ext cx="280185" cy="270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8" y="3435847"/>
            <a:ext cx="280185" cy="270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2" y="3147815"/>
            <a:ext cx="280185" cy="270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4" y="2931791"/>
            <a:ext cx="280185" cy="270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70" y="1059583"/>
            <a:ext cx="280185" cy="270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50" y="3219823"/>
            <a:ext cx="280185" cy="270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3" y="2787775"/>
            <a:ext cx="280185" cy="270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5" y="555527"/>
            <a:ext cx="280185" cy="270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4" y="1563639"/>
            <a:ext cx="280185" cy="270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6" y="2139703"/>
            <a:ext cx="280185" cy="270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6" y="1347615"/>
            <a:ext cx="280185" cy="270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10" y="2067695"/>
            <a:ext cx="280185" cy="270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4" y="2787775"/>
            <a:ext cx="280185" cy="270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79512" y="1563638"/>
            <a:ext cx="4104456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50000"/>
              </a:lnSpc>
              <a:spcBef>
                <a:spcPts val="3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5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50000"/>
              </a:lnSpc>
              <a:spcBef>
                <a:spcPts val="1125"/>
              </a:spcBef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u="sng" dirty="0" err="1" smtClean="0">
                <a:latin typeface="+mj-lt"/>
              </a:rPr>
              <a:t>vrijdag</a:t>
            </a:r>
            <a:r>
              <a:rPr lang="en-GB" sz="2000" u="sng" dirty="0" smtClean="0">
                <a:latin typeface="+mj-lt"/>
              </a:rPr>
              <a:t> 23 </a:t>
            </a:r>
            <a:r>
              <a:rPr lang="en-GB" sz="2000" u="sng" dirty="0" err="1">
                <a:latin typeface="+mj-lt"/>
              </a:rPr>
              <a:t>n</a:t>
            </a:r>
            <a:r>
              <a:rPr lang="en-GB" sz="2000" u="sng" dirty="0" err="1" smtClean="0">
                <a:latin typeface="+mj-lt"/>
              </a:rPr>
              <a:t>ovember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2007:</a:t>
            </a:r>
          </a:p>
          <a:p>
            <a:pPr algn="ctr">
              <a:lnSpc>
                <a:spcPct val="50000"/>
              </a:lnSpc>
              <a:spcBef>
                <a:spcPts val="1125"/>
              </a:spcBef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+mj-lt"/>
              </a:rPr>
              <a:t>In 50 </a:t>
            </a:r>
            <a:r>
              <a:rPr lang="en-GB" sz="2000" dirty="0" err="1" smtClean="0">
                <a:latin typeface="+mj-lt"/>
              </a:rPr>
              <a:t>plaatsen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protesteren</a:t>
            </a:r>
            <a:r>
              <a:rPr lang="en-GB" sz="2000" dirty="0" smtClean="0">
                <a:latin typeface="+mj-lt"/>
              </a:rPr>
              <a:t> </a:t>
            </a:r>
          </a:p>
          <a:p>
            <a:pPr algn="ctr">
              <a:lnSpc>
                <a:spcPct val="50000"/>
              </a:lnSpc>
              <a:spcBef>
                <a:spcPts val="1125"/>
              </a:spcBef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latin typeface="+mj-lt"/>
              </a:rPr>
              <a:t>20.000 </a:t>
            </a:r>
            <a:r>
              <a:rPr lang="en-GB" sz="2000" dirty="0" err="1" smtClean="0">
                <a:latin typeface="+mj-lt"/>
              </a:rPr>
              <a:t>middelbare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scholieren</a:t>
            </a:r>
            <a:endParaRPr lang="en-GB" sz="2000" dirty="0">
              <a:latin typeface="+mj-lt"/>
            </a:endParaRPr>
          </a:p>
        </p:txBody>
      </p:sp>
      <p:graphicFrame>
        <p:nvGraphicFramePr>
          <p:cNvPr id="28" name="Object 1"/>
          <p:cNvGraphicFramePr>
            <a:graphicFrameLocks noChangeAspect="1"/>
          </p:cNvGraphicFramePr>
          <p:nvPr/>
        </p:nvGraphicFramePr>
        <p:xfrm>
          <a:off x="547854" y="2"/>
          <a:ext cx="2885908" cy="1547023"/>
        </p:xfrm>
        <a:graphic>
          <a:graphicData uri="http://schemas.openxmlformats.org/presentationml/2006/ole">
            <p:oleObj spid="_x0000_s131074" r:id="rId6" imgW="5752381" imgH="4063492" progId="">
              <p:embed/>
            </p:oleObj>
          </a:graphicData>
        </a:graphic>
      </p:graphicFrame>
      <p:sp>
        <p:nvSpPr>
          <p:cNvPr id="30" name="Ondertitel 5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>
            <a:normAutofit lnSpcReduction="10000"/>
          </a:bodyPr>
          <a:lstStyle/>
          <a:p>
            <a:r>
              <a:rPr lang="en-US" sz="2800" b="1" cap="all" dirty="0" smtClean="0">
                <a:solidFill>
                  <a:schemeClr val="tx1"/>
                </a:solidFill>
              </a:rPr>
              <a:t>Social media &amp;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demonstreren</a:t>
            </a:r>
            <a:endParaRPr lang="en-US" sz="2800" b="1" cap="all" dirty="0" smtClean="0">
              <a:solidFill>
                <a:schemeClr val="tx1"/>
              </a:solidFill>
            </a:endParaRPr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3" y="2715766"/>
            <a:ext cx="864096" cy="11863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2643757"/>
            <a:ext cx="3084437" cy="16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/>
          <p:cNvSpPr>
            <a:spLocks noChangeAspect="1" noChangeArrowheads="1"/>
          </p:cNvSpPr>
          <p:nvPr/>
        </p:nvSpPr>
        <p:spPr bwMode="auto">
          <a:xfrm>
            <a:off x="4424363" y="2461023"/>
            <a:ext cx="296862" cy="2226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276600" y="3143250"/>
            <a:ext cx="4572000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"/>
            <a:ext cx="4788024" cy="43719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8" y="1347615"/>
            <a:ext cx="557213" cy="5369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0" y="2355726"/>
            <a:ext cx="3779912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50000"/>
              </a:lnSpc>
              <a:spcBef>
                <a:spcPts val="31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500" dirty="0">
              <a:solidFill>
                <a:srgbClr val="000000"/>
              </a:solidFill>
            </a:endParaRPr>
          </a:p>
          <a:p>
            <a:pPr algn="ctr">
              <a:lnSpc>
                <a:spcPct val="50000"/>
              </a:lnSpc>
              <a:spcBef>
                <a:spcPts val="1125"/>
              </a:spcBef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000" u="sng" dirty="0" smtClean="0">
                <a:latin typeface="+mj-lt"/>
              </a:rPr>
              <a:t>30 </a:t>
            </a:r>
            <a:r>
              <a:rPr lang="en-GB" sz="2000" u="sng" dirty="0" err="1">
                <a:latin typeface="+mj-lt"/>
              </a:rPr>
              <a:t>n</a:t>
            </a:r>
            <a:r>
              <a:rPr lang="en-GB" sz="2000" u="sng" dirty="0" err="1" smtClean="0">
                <a:latin typeface="+mj-lt"/>
              </a:rPr>
              <a:t>ovember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2007:</a:t>
            </a:r>
          </a:p>
          <a:p>
            <a:pPr algn="ctr">
              <a:lnSpc>
                <a:spcPct val="50000"/>
              </a:lnSpc>
              <a:spcBef>
                <a:spcPts val="1125"/>
              </a:spcBef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latin typeface="+mj-lt"/>
              </a:rPr>
              <a:t> In Amsterdam </a:t>
            </a:r>
            <a:r>
              <a:rPr lang="en-GB" sz="2000" dirty="0" err="1" smtClean="0">
                <a:latin typeface="+mj-lt"/>
              </a:rPr>
              <a:t>protesteren</a:t>
            </a:r>
            <a:r>
              <a:rPr lang="en-GB" sz="2000" dirty="0" smtClean="0">
                <a:latin typeface="+mj-lt"/>
              </a:rPr>
              <a:t> </a:t>
            </a:r>
          </a:p>
          <a:p>
            <a:pPr algn="ctr">
              <a:lnSpc>
                <a:spcPct val="50000"/>
              </a:lnSpc>
              <a:spcBef>
                <a:spcPts val="1125"/>
              </a:spcBef>
              <a:buClr>
                <a:srgbClr val="FFFFFF"/>
              </a:buClr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latin typeface="+mj-lt"/>
              </a:rPr>
              <a:t>20.000 </a:t>
            </a:r>
            <a:r>
              <a:rPr lang="en-GB" sz="2000" dirty="0" err="1" smtClean="0">
                <a:latin typeface="+mj-lt"/>
              </a:rPr>
              <a:t>middelbare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scholieren</a:t>
            </a:r>
            <a:endParaRPr lang="en-GB" sz="2000" dirty="0">
              <a:latin typeface="+mj-lt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7494"/>
            <a:ext cx="3505200" cy="18371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6" name="Ondertitel 5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>
            <a:normAutofit lnSpcReduction="10000"/>
          </a:bodyPr>
          <a:lstStyle/>
          <a:p>
            <a:r>
              <a:rPr lang="en-US" sz="2800" b="1" cap="all" dirty="0" smtClean="0">
                <a:solidFill>
                  <a:schemeClr val="tx1"/>
                </a:solidFill>
              </a:rPr>
              <a:t>Social media &amp;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demonstreren</a:t>
            </a:r>
            <a:endParaRPr lang="en-US" sz="2800" b="1" cap="all" dirty="0" smtClean="0">
              <a:solidFill>
                <a:schemeClr val="tx1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489852"/>
            <a:ext cx="2667000" cy="788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" y="1222197"/>
            <a:ext cx="9144000" cy="7012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endParaRPr lang="nl-NL" sz="2000" b="1" dirty="0">
              <a:latin typeface="+mn-lt"/>
            </a:endParaRPr>
          </a:p>
        </p:txBody>
      </p:sp>
      <p:sp>
        <p:nvSpPr>
          <p:cNvPr id="5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cap="all" dirty="0" smtClean="0">
                <a:solidFill>
                  <a:schemeClr val="tx1"/>
                </a:solidFill>
              </a:rPr>
              <a:t>Social media &amp;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demonstreren</a:t>
            </a:r>
            <a:endParaRPr lang="en-US" sz="2800" b="1" cap="all" dirty="0" smtClean="0">
              <a:solidFill>
                <a:schemeClr val="tx1"/>
              </a:solidFill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1619674" y="1"/>
            <a:ext cx="5904655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smtClean="0">
                <a:solidFill>
                  <a:srgbClr val="FFFFFF"/>
                </a:solidFill>
              </a:rPr>
              <a:t>En, </a:t>
            </a:r>
            <a:r>
              <a:rPr lang="en-GB" sz="4400" dirty="0" err="1" smtClean="0">
                <a:solidFill>
                  <a:srgbClr val="FFFFFF"/>
                </a:solidFill>
              </a:rPr>
              <a:t>verschillen</a:t>
            </a:r>
            <a:r>
              <a:rPr lang="en-GB" sz="4400" dirty="0" smtClean="0">
                <a:solidFill>
                  <a:srgbClr val="FFFFFF"/>
                </a:solidFill>
              </a:rPr>
              <a:t> </a:t>
            </a:r>
            <a:r>
              <a:rPr lang="en-GB" sz="4400" dirty="0" err="1" smtClean="0">
                <a:solidFill>
                  <a:srgbClr val="FFFFFF"/>
                </a:solidFill>
              </a:rPr>
              <a:t>ze</a:t>
            </a:r>
            <a:r>
              <a:rPr lang="en-GB" sz="4400" dirty="0" smtClean="0">
                <a:solidFill>
                  <a:srgbClr val="FFFFFF"/>
                </a:solidFill>
              </a:rPr>
              <a:t>?</a:t>
            </a:r>
            <a:endParaRPr lang="en-GB" sz="4800" dirty="0">
              <a:solidFill>
                <a:srgbClr val="FFFFFF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547664" y="771550"/>
            <a:ext cx="6624736" cy="4411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49263">
              <a:spcBef>
                <a:spcPts val="1125"/>
              </a:spcBef>
              <a:buClr>
                <a:srgbClr val="FFFF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 err="1" smtClean="0"/>
              <a:t>Ja</a:t>
            </a:r>
            <a:r>
              <a:rPr lang="en-GB" sz="2200" b="1" dirty="0" smtClean="0"/>
              <a:t>, </a:t>
            </a:r>
            <a:r>
              <a:rPr lang="en-GB" sz="2200" b="1" dirty="0" err="1" smtClean="0"/>
              <a:t>maarrr</a:t>
            </a:r>
            <a:r>
              <a:rPr lang="en-GB" sz="2200" b="1" dirty="0" smtClean="0"/>
              <a:t>….</a:t>
            </a:r>
            <a:r>
              <a:rPr lang="en-GB" sz="2200" b="1" dirty="0" err="1" smtClean="0"/>
              <a:t>nog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veel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onderzoek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nodig</a:t>
            </a:r>
            <a:r>
              <a:rPr lang="en-GB" sz="2200" b="1" dirty="0" smtClean="0"/>
              <a:t>!</a:t>
            </a:r>
          </a:p>
          <a:p>
            <a:pPr defTabSz="449263">
              <a:spcBef>
                <a:spcPts val="1125"/>
              </a:spcBef>
              <a:buClr>
                <a:srgbClr val="FFFF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 smtClean="0"/>
              <a:t>Lager </a:t>
            </a:r>
            <a:r>
              <a:rPr lang="en-GB" sz="2200" b="1" dirty="0" err="1" smtClean="0"/>
              <a:t>opgeleid</a:t>
            </a:r>
            <a:r>
              <a:rPr lang="en-GB" sz="2200" b="1" dirty="0" smtClean="0"/>
              <a:t>, </a:t>
            </a:r>
            <a:r>
              <a:rPr lang="en-GB" sz="2200" b="1" dirty="0" err="1" smtClean="0"/>
              <a:t>jonger</a:t>
            </a:r>
            <a:r>
              <a:rPr lang="en-GB" sz="2200" b="1" dirty="0" smtClean="0"/>
              <a:t> en </a:t>
            </a:r>
            <a:r>
              <a:rPr lang="en-GB" sz="2200" b="1" dirty="0" err="1" smtClean="0"/>
              <a:t>cynischer</a:t>
            </a:r>
            <a:r>
              <a:rPr lang="en-GB" sz="2200" b="1" dirty="0" smtClean="0"/>
              <a:t> over de </a:t>
            </a:r>
            <a:r>
              <a:rPr lang="en-GB" sz="2200" b="1" dirty="0" err="1" smtClean="0"/>
              <a:t>politiek</a:t>
            </a:r>
            <a:endParaRPr lang="en-GB" sz="2200" b="1" dirty="0" smtClean="0"/>
          </a:p>
          <a:p>
            <a:pPr defTabSz="449263">
              <a:spcBef>
                <a:spcPts val="1125"/>
              </a:spcBef>
              <a:buClr>
                <a:srgbClr val="FFFFFF"/>
              </a:buClr>
              <a:buSzPct val="100000"/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 dirty="0" smtClean="0"/>
          </a:p>
          <a:p>
            <a:pPr defTabSz="449263">
              <a:spcBef>
                <a:spcPts val="1125"/>
              </a:spcBef>
              <a:buClr>
                <a:srgbClr val="FFFFFF"/>
              </a:buClr>
              <a:buSzPct val="100000"/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 smtClean="0"/>
              <a:t> </a:t>
            </a:r>
            <a:r>
              <a:rPr lang="en-GB" sz="2200" b="1" dirty="0" err="1" smtClean="0"/>
              <a:t>grotere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kans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om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uit</a:t>
            </a:r>
            <a:r>
              <a:rPr lang="en-GB" sz="2200" b="1" dirty="0" smtClean="0"/>
              <a:t> de hand </a:t>
            </a:r>
            <a:r>
              <a:rPr lang="en-GB" sz="2200" b="1" dirty="0" err="1" smtClean="0"/>
              <a:t>te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lopen</a:t>
            </a:r>
            <a:endParaRPr lang="en-GB" sz="2200" b="1" dirty="0" smtClean="0"/>
          </a:p>
          <a:p>
            <a:pPr defTabSz="449263">
              <a:spcBef>
                <a:spcPts val="1125"/>
              </a:spcBef>
              <a:buClr>
                <a:srgbClr val="FFFFFF"/>
              </a:buClr>
              <a:buSzPct val="100000"/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 err="1" smtClean="0"/>
              <a:t>Vaak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spontaan</a:t>
            </a:r>
            <a:r>
              <a:rPr lang="en-GB" sz="2200" b="1" dirty="0" smtClean="0"/>
              <a:t>, </a:t>
            </a:r>
            <a:r>
              <a:rPr lang="en-GB" sz="2200" b="1" dirty="0" err="1" smtClean="0"/>
              <a:t>niet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aangemeld</a:t>
            </a:r>
            <a:endParaRPr lang="en-GB" sz="2200" b="1" dirty="0" smtClean="0"/>
          </a:p>
          <a:p>
            <a:pPr defTabSz="449263">
              <a:spcBef>
                <a:spcPts val="1125"/>
              </a:spcBef>
              <a:buClr>
                <a:srgbClr val="FFFFFF"/>
              </a:buClr>
              <a:buSzPct val="100000"/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 smtClean="0"/>
              <a:t> </a:t>
            </a:r>
            <a:r>
              <a:rPr lang="en-GB" sz="2200" b="1" dirty="0" err="1" smtClean="0"/>
              <a:t>Vaak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geen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leiders</a:t>
            </a:r>
            <a:endParaRPr lang="en-GB" sz="2200" b="1" dirty="0" smtClean="0"/>
          </a:p>
          <a:p>
            <a:pPr defTabSz="449263">
              <a:spcBef>
                <a:spcPts val="1125"/>
              </a:spcBef>
              <a:buClr>
                <a:srgbClr val="FFFFFF"/>
              </a:buClr>
              <a:buSzPct val="100000"/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 smtClean="0"/>
              <a:t> </a:t>
            </a:r>
            <a:r>
              <a:rPr lang="en-GB" sz="2200" b="1" dirty="0" err="1" smtClean="0"/>
              <a:t>Geen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eigen</a:t>
            </a:r>
            <a:r>
              <a:rPr lang="en-GB" sz="2200" b="1" dirty="0" smtClean="0"/>
              <a:t> security</a:t>
            </a:r>
          </a:p>
          <a:p>
            <a:pPr defTabSz="449263">
              <a:spcBef>
                <a:spcPts val="1125"/>
              </a:spcBef>
              <a:buClr>
                <a:srgbClr val="FFFFFF"/>
              </a:buClr>
              <a:buSzPct val="100000"/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1" dirty="0" smtClean="0"/>
              <a:t> </a:t>
            </a:r>
            <a:r>
              <a:rPr lang="en-GB" sz="2200" b="1" dirty="0" err="1" smtClean="0"/>
              <a:t>Communicatie</a:t>
            </a:r>
            <a:r>
              <a:rPr lang="en-GB" sz="2200" b="1" dirty="0" smtClean="0"/>
              <a:t> is </a:t>
            </a:r>
            <a:r>
              <a:rPr lang="en-GB" sz="2200" b="1" dirty="0" err="1" smtClean="0"/>
              <a:t>ingewikkeld</a:t>
            </a:r>
            <a:endParaRPr lang="en-GB" sz="2200" b="1" dirty="0" smtClean="0"/>
          </a:p>
          <a:p>
            <a:pPr defTabSz="449263">
              <a:spcBef>
                <a:spcPts val="1125"/>
              </a:spcBef>
              <a:buClr>
                <a:srgbClr val="FFFFFF"/>
              </a:buClr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defTabSz="449263">
              <a:spcBef>
                <a:spcPts val="1125"/>
              </a:spcBef>
              <a:buClr>
                <a:srgbClr val="FFFFFF"/>
              </a:buClr>
              <a:buSzPct val="100000"/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34" name="Group 6"/>
          <p:cNvGrpSpPr>
            <a:grpSpLocks/>
          </p:cNvGrpSpPr>
          <p:nvPr/>
        </p:nvGrpSpPr>
        <p:grpSpPr bwMode="auto">
          <a:xfrm>
            <a:off x="1" y="1"/>
            <a:ext cx="1403648" cy="1483519"/>
            <a:chOff x="1701" y="0"/>
            <a:chExt cx="973" cy="1246"/>
          </a:xfrm>
        </p:grpSpPr>
        <p:pic>
          <p:nvPicPr>
            <p:cNvPr id="3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1" y="0"/>
              <a:ext cx="974" cy="12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87" y="403"/>
              <a:ext cx="58" cy="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6" y="359"/>
              <a:ext cx="58" cy="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9" y="777"/>
              <a:ext cx="58" cy="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87" y="705"/>
              <a:ext cx="58" cy="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0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9" y="734"/>
              <a:ext cx="58" cy="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1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2" y="259"/>
              <a:ext cx="58" cy="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0" y="792"/>
              <a:ext cx="58" cy="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3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13" y="749"/>
              <a:ext cx="58" cy="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4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" y="129"/>
              <a:ext cx="58" cy="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5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37" y="417"/>
              <a:ext cx="58" cy="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6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7" y="604"/>
              <a:ext cx="58" cy="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7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8" y="576"/>
              <a:ext cx="58" cy="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8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62" y="532"/>
              <a:ext cx="58" cy="8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9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99" y="518"/>
              <a:ext cx="58" cy="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50" name="Group 22"/>
          <p:cNvGrpSpPr>
            <a:grpSpLocks/>
          </p:cNvGrpSpPr>
          <p:nvPr/>
        </p:nvGrpSpPr>
        <p:grpSpPr bwMode="auto">
          <a:xfrm>
            <a:off x="7705278" y="1"/>
            <a:ext cx="1438722" cy="1490663"/>
            <a:chOff x="4418" y="0"/>
            <a:chExt cx="997" cy="1252"/>
          </a:xfrm>
        </p:grpSpPr>
        <p:pic>
          <p:nvPicPr>
            <p:cNvPr id="51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18" y="0"/>
              <a:ext cx="998" cy="1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52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3" y="361"/>
              <a:ext cx="99" cy="1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" y="1222197"/>
            <a:ext cx="9144000" cy="7012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endParaRPr lang="nl-NL" sz="2000" b="1" dirty="0">
              <a:latin typeface="+mn-lt"/>
            </a:endParaRPr>
          </a:p>
        </p:txBody>
      </p:sp>
      <p:sp>
        <p:nvSpPr>
          <p:cNvPr id="5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cap="all" dirty="0" err="1" smtClean="0">
                <a:solidFill>
                  <a:schemeClr val="tx1"/>
                </a:solidFill>
              </a:rPr>
              <a:t>Klimaatspijbelaars</a:t>
            </a:r>
            <a:r>
              <a:rPr lang="en-US" sz="2800" b="1" cap="all" dirty="0" smtClean="0">
                <a:solidFill>
                  <a:schemeClr val="tx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ontcijferd</a:t>
            </a:r>
            <a:endParaRPr lang="en-US" sz="2800" b="1" cap="all" dirty="0" smtClean="0">
              <a:solidFill>
                <a:schemeClr val="tx1"/>
              </a:solidFill>
            </a:endParaRPr>
          </a:p>
        </p:txBody>
      </p:sp>
      <p:pic>
        <p:nvPicPr>
          <p:cNvPr id="13" name="Picture 6" descr="Geen fotobeschrijving beschikbaa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11510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" y="1222197"/>
            <a:ext cx="9144000" cy="7012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endParaRPr lang="nl-NL" sz="2000" b="1" dirty="0">
              <a:latin typeface="+mn-lt"/>
            </a:endParaRPr>
          </a:p>
        </p:txBody>
      </p:sp>
      <p:sp>
        <p:nvSpPr>
          <p:cNvPr id="5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cap="all" dirty="0" err="1" smtClean="0">
                <a:solidFill>
                  <a:schemeClr val="tx1"/>
                </a:solidFill>
              </a:rPr>
              <a:t>Klimaatspijbelaars</a:t>
            </a:r>
            <a:r>
              <a:rPr lang="en-US" sz="2800" b="1" cap="all" dirty="0" smtClean="0">
                <a:solidFill>
                  <a:schemeClr val="tx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ontcijferd</a:t>
            </a:r>
            <a:endParaRPr lang="en-US" sz="2800" b="1" cap="all" dirty="0" smtClean="0">
              <a:solidFill>
                <a:schemeClr val="tx1"/>
              </a:solidFill>
            </a:endParaRPr>
          </a:p>
        </p:txBody>
      </p:sp>
      <p:sp>
        <p:nvSpPr>
          <p:cNvPr id="169986" name="AutoShape 2" descr="Afbeeldingsresultaat voor m2p uantwerpen"/>
          <p:cNvSpPr>
            <a:spLocks noChangeAspect="1" noChangeArrowheads="1"/>
          </p:cNvSpPr>
          <p:nvPr/>
        </p:nvSpPr>
        <p:spPr bwMode="auto">
          <a:xfrm>
            <a:off x="63500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9990" name="AutoShape 6" descr="Afbeeldingsresultaat voor m2p uantwerpe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1600" y="-449263"/>
            <a:ext cx="3862388" cy="94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9992" name="AutoShape 8" descr="Afbeeldingsresultaat voor m2p uantwerpe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44008" y="123478"/>
            <a:ext cx="4499992" cy="94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1600" b="1" cap="all" dirty="0" smtClean="0"/>
              <a:t>Vóór en </a:t>
            </a:r>
            <a:r>
              <a:rPr lang="nl-NL" sz="1600" b="1" cap="all" dirty="0" err="1" smtClean="0"/>
              <a:t>ná</a:t>
            </a:r>
            <a:r>
              <a:rPr lang="nl-NL" sz="1600" b="1" cap="all" dirty="0" smtClean="0"/>
              <a:t> </a:t>
            </a:r>
            <a:r>
              <a:rPr lang="nl-NL" sz="1600" b="1" cap="all" dirty="0" err="1" smtClean="0"/>
              <a:t>survey</a:t>
            </a:r>
            <a:r>
              <a:rPr lang="nl-NL" sz="1600" b="1" cap="all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nl-NL" sz="1600" dirty="0" smtClean="0"/>
              <a:t>  </a:t>
            </a:r>
            <a:r>
              <a:rPr lang="nl-NL" sz="1600" dirty="0" err="1" smtClean="0"/>
              <a:t>Facebookgroep</a:t>
            </a:r>
            <a:r>
              <a:rPr lang="nl-NL" sz="1600" dirty="0" smtClean="0"/>
              <a:t> </a:t>
            </a:r>
            <a:r>
              <a:rPr lang="nl-NL" sz="1600" dirty="0" err="1" smtClean="0"/>
              <a:t>Youth</a:t>
            </a:r>
            <a:r>
              <a:rPr lang="nl-NL" sz="1600" dirty="0" smtClean="0"/>
              <a:t> </a:t>
            </a:r>
            <a:r>
              <a:rPr lang="nl-NL" sz="1600" dirty="0" err="1" smtClean="0"/>
              <a:t>for</a:t>
            </a:r>
            <a:r>
              <a:rPr lang="nl-NL" sz="1600" dirty="0" smtClean="0"/>
              <a:t> </a:t>
            </a:r>
            <a:r>
              <a:rPr lang="nl-NL" sz="1600" dirty="0" err="1" smtClean="0"/>
              <a:t>Climate</a:t>
            </a:r>
            <a:r>
              <a:rPr lang="nl-NL" sz="1600" dirty="0" smtClean="0"/>
              <a:t> onderhouden door </a:t>
            </a:r>
            <a:r>
              <a:rPr lang="nl-NL" sz="1600" dirty="0" err="1" smtClean="0"/>
              <a:t>Kyra</a:t>
            </a:r>
            <a:r>
              <a:rPr lang="nl-NL" sz="1600" dirty="0" smtClean="0"/>
              <a:t> </a:t>
            </a:r>
            <a:r>
              <a:rPr lang="nl-NL" sz="1600" dirty="0" err="1" smtClean="0"/>
              <a:t>Gantois</a:t>
            </a:r>
            <a:r>
              <a:rPr lang="nl-NL" sz="1600" dirty="0" smtClean="0"/>
              <a:t> en </a:t>
            </a:r>
            <a:r>
              <a:rPr lang="nl-NL" sz="1600" dirty="0" err="1" smtClean="0"/>
              <a:t>Anuna</a:t>
            </a:r>
            <a:r>
              <a:rPr lang="nl-NL" sz="1600" dirty="0" smtClean="0"/>
              <a:t> De Wever</a:t>
            </a:r>
          </a:p>
          <a:p>
            <a:endParaRPr lang="nl-NL" sz="1600" dirty="0" smtClean="0"/>
          </a:p>
          <a:p>
            <a:pPr>
              <a:buFont typeface="Wingdings" pitchFamily="2" charset="2"/>
              <a:buChar char="Ø"/>
            </a:pPr>
            <a:r>
              <a:rPr lang="nl-NL" sz="1600" dirty="0" smtClean="0"/>
              <a:t>  tussen 24 januari en 12 februari 2019</a:t>
            </a:r>
          </a:p>
          <a:p>
            <a:endParaRPr lang="nl-NL" sz="1600" dirty="0" smtClean="0"/>
          </a:p>
          <a:p>
            <a:pPr>
              <a:buFont typeface="Wingdings" pitchFamily="2" charset="2"/>
              <a:buChar char="Ø"/>
            </a:pPr>
            <a:r>
              <a:rPr lang="nl-NL" sz="1600" dirty="0" smtClean="0"/>
              <a:t>  4 </a:t>
            </a:r>
            <a:r>
              <a:rPr lang="nl-NL" sz="1600" dirty="0" err="1" smtClean="0"/>
              <a:t>YfC</a:t>
            </a:r>
            <a:r>
              <a:rPr lang="nl-NL" sz="1600" dirty="0" smtClean="0"/>
              <a:t> Acties en in het weekend tussen actie 3 en 4 (27 januari) de grootste Belgische klimaatbetoging ooit: “</a:t>
            </a:r>
            <a:r>
              <a:rPr lang="nl-NL" sz="1600" dirty="0" err="1" smtClean="0"/>
              <a:t>Rise</a:t>
            </a:r>
            <a:r>
              <a:rPr lang="nl-NL" sz="1600" dirty="0" smtClean="0"/>
              <a:t> </a:t>
            </a:r>
            <a:r>
              <a:rPr lang="nl-NL" sz="1600" dirty="0" err="1" smtClean="0"/>
              <a:t>for</a:t>
            </a:r>
            <a:r>
              <a:rPr lang="nl-NL" sz="1600" dirty="0" smtClean="0"/>
              <a:t> </a:t>
            </a:r>
            <a:r>
              <a:rPr lang="nl-NL" sz="1600" dirty="0" err="1" smtClean="0"/>
              <a:t>Climate</a:t>
            </a:r>
            <a:r>
              <a:rPr lang="nl-NL" sz="1600" dirty="0" smtClean="0"/>
              <a:t>”-mars 70.000 deelnemers. </a:t>
            </a:r>
          </a:p>
          <a:p>
            <a:endParaRPr lang="nl-NL" sz="1600" dirty="0" smtClean="0"/>
          </a:p>
          <a:p>
            <a:pPr>
              <a:buFont typeface="Wingdings" pitchFamily="2" charset="2"/>
              <a:buChar char="Ø"/>
            </a:pPr>
            <a:r>
              <a:rPr lang="nl-NL" sz="1600" dirty="0" smtClean="0"/>
              <a:t>  Respondenten: 510 één maal, 213 tweemaal, voor en na jongerenactie 3 en 4. </a:t>
            </a:r>
          </a:p>
          <a:p>
            <a:endParaRPr lang="nl-NL" sz="1600" dirty="0" smtClean="0"/>
          </a:p>
          <a:p>
            <a:pPr>
              <a:buFont typeface="Wingdings" pitchFamily="2" charset="2"/>
              <a:buChar char="Ø"/>
            </a:pPr>
            <a:r>
              <a:rPr lang="nl-NL" sz="1600" dirty="0" smtClean="0"/>
              <a:t>  Dus een prachtige momentopname van een uitzonderlijk fase in de geschiedenis van mobilisatie rond het klimaat</a:t>
            </a:r>
            <a:endParaRPr lang="nl-NL" sz="1600" dirty="0"/>
          </a:p>
        </p:txBody>
      </p:sp>
      <p:pic>
        <p:nvPicPr>
          <p:cNvPr id="16999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867894"/>
            <a:ext cx="2123728" cy="61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4581279" cy="293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" y="1222197"/>
            <a:ext cx="9144000" cy="7012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endParaRPr lang="nl-NL" sz="2000" b="1" dirty="0">
              <a:latin typeface="+mn-lt"/>
            </a:endParaRPr>
          </a:p>
        </p:txBody>
      </p:sp>
      <p:sp>
        <p:nvSpPr>
          <p:cNvPr id="5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cap="all" dirty="0" err="1" smtClean="0">
                <a:solidFill>
                  <a:schemeClr val="tx1"/>
                </a:solidFill>
              </a:rPr>
              <a:t>Klimaatspijbelaars</a:t>
            </a:r>
            <a:r>
              <a:rPr lang="en-US" sz="2800" b="1" cap="all" dirty="0" smtClean="0">
                <a:solidFill>
                  <a:schemeClr val="tx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ontcijferd</a:t>
            </a:r>
            <a:endParaRPr lang="en-US" sz="2800" b="1" cap="all" dirty="0" smtClean="0">
              <a:solidFill>
                <a:schemeClr val="tx1"/>
              </a:solidFill>
            </a:endParaRPr>
          </a:p>
        </p:txBody>
      </p:sp>
      <p:sp>
        <p:nvSpPr>
          <p:cNvPr id="169986" name="AutoShape 2" descr="Afbeeldingsresultaat voor m2p uantwerpen"/>
          <p:cNvSpPr>
            <a:spLocks noChangeAspect="1" noChangeArrowheads="1"/>
          </p:cNvSpPr>
          <p:nvPr/>
        </p:nvSpPr>
        <p:spPr bwMode="auto">
          <a:xfrm>
            <a:off x="63500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9990" name="AutoShape 6" descr="Afbeeldingsresultaat voor m2p uantwerpe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1600" y="-449263"/>
            <a:ext cx="3862388" cy="94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6999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9420" y="3902065"/>
            <a:ext cx="2123728" cy="61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8" name="AutoShape 2" descr="Afbeeldingsresultaat voor youth for climat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01600" y="-2049463"/>
            <a:ext cx="4273550" cy="427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3060" name="AutoShape 4" descr="Afbeeldingsresultaat voor youth for climat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01600" y="-2049463"/>
            <a:ext cx="4273550" cy="427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73062" name="Picture 6" descr="Geen fotobeschrijving beschikbaar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16224" cy="2016224"/>
          </a:xfrm>
          <a:prstGeom prst="rect">
            <a:avLst/>
          </a:prstGeom>
          <a:noFill/>
        </p:spPr>
      </p:pic>
      <p:pic>
        <p:nvPicPr>
          <p:cNvPr id="1730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39502"/>
            <a:ext cx="5172000" cy="337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39502"/>
            <a:ext cx="5112568" cy="333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339502"/>
            <a:ext cx="511256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339502"/>
            <a:ext cx="5184576" cy="348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cap="all" dirty="0" err="1" smtClean="0">
                <a:solidFill>
                  <a:schemeClr val="tx1"/>
                </a:solidFill>
              </a:rPr>
              <a:t>Dit</a:t>
            </a:r>
            <a:r>
              <a:rPr lang="en-US" sz="3200" b="1" cap="all" smtClean="0">
                <a:solidFill>
                  <a:schemeClr val="tx1"/>
                </a:solidFill>
              </a:rPr>
              <a:t> was de </a:t>
            </a:r>
            <a:r>
              <a:rPr lang="en-US" sz="3200" b="1" cap="all" dirty="0" err="1" smtClean="0">
                <a:solidFill>
                  <a:schemeClr val="tx1"/>
                </a:solidFill>
              </a:rPr>
              <a:t>lezing</a:t>
            </a:r>
            <a:r>
              <a:rPr lang="en-US" sz="3200" b="1" cap="all" dirty="0" smtClean="0">
                <a:solidFill>
                  <a:schemeClr val="tx1"/>
                </a:solidFill>
              </a:rPr>
              <a:t>, </a:t>
            </a:r>
            <a:r>
              <a:rPr lang="en-US" sz="3200" b="1" cap="all" dirty="0" err="1" smtClean="0">
                <a:solidFill>
                  <a:schemeClr val="tx1"/>
                </a:solidFill>
              </a:rPr>
              <a:t>bedankt</a:t>
            </a:r>
            <a:r>
              <a:rPr lang="en-US" sz="3200" b="1" cap="all" dirty="0" smtClean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91" y="1"/>
            <a:ext cx="56864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791072" y="2409734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b="1" dirty="0" smtClean="0"/>
              <a:t>Is </a:t>
            </a:r>
            <a:r>
              <a:rPr lang="en-US" sz="2800" b="1" dirty="0" err="1" smtClean="0"/>
              <a:t>demonstreren</a:t>
            </a:r>
            <a:r>
              <a:rPr lang="en-US" sz="2800" b="1" dirty="0" smtClean="0"/>
              <a:t> van </a:t>
            </a:r>
            <a:r>
              <a:rPr lang="en-US" sz="2800" b="1" dirty="0" err="1" smtClean="0"/>
              <a:t>alle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tijden</a:t>
            </a:r>
            <a:r>
              <a:rPr lang="en-US" sz="2800" b="1" dirty="0" smtClean="0"/>
              <a:t>?</a:t>
            </a:r>
          </a:p>
          <a:p>
            <a:pPr marL="342900" indent="-342900">
              <a:buAutoNum type="arabicParenR"/>
            </a:pPr>
            <a:r>
              <a:rPr lang="en-US" sz="2800" b="1" dirty="0" err="1" smtClean="0"/>
              <a:t>Wat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zegt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wetenschap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hierover</a:t>
            </a:r>
            <a:r>
              <a:rPr lang="en-US" sz="2800" b="1" dirty="0" smtClean="0"/>
              <a:t>?</a:t>
            </a:r>
          </a:p>
          <a:p>
            <a:pPr marL="342900" indent="-342900">
              <a:buAutoNum type="arabicParenR"/>
            </a:pPr>
            <a:r>
              <a:rPr lang="en-US" sz="2800" b="1" dirty="0" err="1" smtClean="0"/>
              <a:t>Heeft</a:t>
            </a:r>
            <a:r>
              <a:rPr lang="en-US" sz="2800" b="1" dirty="0" smtClean="0"/>
              <a:t> social media </a:t>
            </a:r>
            <a:r>
              <a:rPr lang="en-US" sz="2800" b="1" dirty="0" err="1" smtClean="0"/>
              <a:t>demonstreren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veranderd</a:t>
            </a:r>
            <a:r>
              <a:rPr lang="en-US" sz="2800" b="1" dirty="0" smtClean="0"/>
              <a:t>?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cap="all" dirty="0" err="1" smtClean="0">
                <a:solidFill>
                  <a:schemeClr val="tx1"/>
                </a:solidFill>
              </a:rPr>
              <a:t>Deze</a:t>
            </a:r>
            <a:r>
              <a:rPr lang="en-US" sz="3200" b="1" cap="all" dirty="0" smtClean="0">
                <a:solidFill>
                  <a:schemeClr val="tx1"/>
                </a:solidFill>
              </a:rPr>
              <a:t> </a:t>
            </a:r>
            <a:r>
              <a:rPr lang="en-US" sz="3200" b="1" cap="all" dirty="0" err="1" smtClean="0">
                <a:solidFill>
                  <a:schemeClr val="tx1"/>
                </a:solidFill>
              </a:rPr>
              <a:t>lezing</a:t>
            </a:r>
            <a:endParaRPr lang="en-US" sz="3200" b="1" cap="all" dirty="0" smtClean="0">
              <a:solidFill>
                <a:schemeClr val="tx1"/>
              </a:solidFill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91" y="1"/>
            <a:ext cx="56864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791072" y="2409734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b="1" dirty="0" smtClean="0"/>
              <a:t>Is </a:t>
            </a:r>
            <a:r>
              <a:rPr lang="en-US" sz="2800" b="1" dirty="0" err="1" smtClean="0"/>
              <a:t>demonstreren</a:t>
            </a:r>
            <a:r>
              <a:rPr lang="en-US" sz="2800" b="1" dirty="0" smtClean="0"/>
              <a:t> van </a:t>
            </a:r>
            <a:r>
              <a:rPr lang="en-US" sz="2800" b="1" dirty="0" err="1" smtClean="0"/>
              <a:t>alle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tijden</a:t>
            </a:r>
            <a:r>
              <a:rPr lang="en-US" sz="2800" b="1" dirty="0" smtClean="0"/>
              <a:t>?</a:t>
            </a:r>
          </a:p>
          <a:p>
            <a:pPr marL="342900" indent="-342900">
              <a:buAutoNum type="arabicParenR"/>
            </a:pPr>
            <a:r>
              <a:rPr lang="en-US" sz="2800" b="1" dirty="0" err="1" smtClean="0"/>
              <a:t>Wat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zegt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wetenschap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hierover</a:t>
            </a:r>
            <a:r>
              <a:rPr lang="en-US" sz="2800" b="1" dirty="0" smtClean="0"/>
              <a:t>?</a:t>
            </a:r>
          </a:p>
          <a:p>
            <a:pPr marL="342900" indent="-342900">
              <a:buAutoNum type="arabicParenR"/>
            </a:pPr>
            <a:r>
              <a:rPr lang="en-US" sz="2800" b="1" dirty="0" err="1" smtClean="0"/>
              <a:t>Heeft</a:t>
            </a:r>
            <a:r>
              <a:rPr lang="en-US" sz="2800" b="1" dirty="0" smtClean="0"/>
              <a:t> social media </a:t>
            </a:r>
            <a:r>
              <a:rPr lang="en-US" sz="2800" b="1" dirty="0" err="1" smtClean="0"/>
              <a:t>demonstreren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veranderd</a:t>
            </a:r>
            <a:r>
              <a:rPr lang="en-US" sz="2800" b="1" dirty="0" smtClean="0"/>
              <a:t>?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cap="all" dirty="0" err="1" smtClean="0">
                <a:solidFill>
                  <a:schemeClr val="tx1"/>
                </a:solidFill>
              </a:rPr>
              <a:t>Deze</a:t>
            </a:r>
            <a:r>
              <a:rPr lang="en-US" sz="3200" b="1" cap="all" dirty="0" smtClean="0">
                <a:solidFill>
                  <a:schemeClr val="tx1"/>
                </a:solidFill>
              </a:rPr>
              <a:t> </a:t>
            </a:r>
            <a:r>
              <a:rPr lang="en-US" sz="3200" b="1" cap="all" dirty="0" err="1" smtClean="0">
                <a:solidFill>
                  <a:schemeClr val="tx1"/>
                </a:solidFill>
              </a:rPr>
              <a:t>lezing</a:t>
            </a:r>
            <a:endParaRPr lang="en-US" sz="3200" b="1" cap="all" dirty="0" smtClean="0">
              <a:solidFill>
                <a:schemeClr val="tx1"/>
              </a:solidFill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91" y="1"/>
            <a:ext cx="56864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791072" y="2409734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b="1" dirty="0" smtClean="0">
                <a:solidFill>
                  <a:schemeClr val="accent1"/>
                </a:solidFill>
              </a:rPr>
              <a:t>Is </a:t>
            </a:r>
            <a:r>
              <a:rPr lang="en-US" sz="2800" b="1" dirty="0" err="1" smtClean="0">
                <a:solidFill>
                  <a:schemeClr val="accent1"/>
                </a:solidFill>
              </a:rPr>
              <a:t>demonstreren</a:t>
            </a:r>
            <a:r>
              <a:rPr lang="en-US" sz="2800" b="1" dirty="0" smtClean="0">
                <a:solidFill>
                  <a:schemeClr val="accent1"/>
                </a:solidFill>
              </a:rPr>
              <a:t> van </a:t>
            </a:r>
            <a:r>
              <a:rPr lang="en-US" sz="2800" b="1" dirty="0" err="1" smtClean="0">
                <a:solidFill>
                  <a:schemeClr val="accent1"/>
                </a:solidFill>
              </a:rPr>
              <a:t>alle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tijden</a:t>
            </a:r>
            <a:r>
              <a:rPr lang="en-US" sz="2800" b="1" dirty="0" smtClean="0">
                <a:solidFill>
                  <a:schemeClr val="accent1"/>
                </a:solidFill>
              </a:rPr>
              <a:t>?</a:t>
            </a:r>
            <a:endParaRPr lang="en-US" sz="2800" b="1" dirty="0" smtClean="0"/>
          </a:p>
          <a:p>
            <a:pPr marL="342900" indent="-342900">
              <a:buAutoNum type="arabicParenR"/>
            </a:pPr>
            <a:r>
              <a:rPr lang="en-US" sz="2800" b="1" dirty="0" err="1" smtClean="0"/>
              <a:t>Wat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zegt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wetenschap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hierover</a:t>
            </a:r>
            <a:r>
              <a:rPr lang="en-US" sz="2800" b="1" dirty="0" smtClean="0"/>
              <a:t>?</a:t>
            </a:r>
          </a:p>
          <a:p>
            <a:pPr marL="342900" indent="-342900">
              <a:buAutoNum type="arabicParenR"/>
            </a:pPr>
            <a:r>
              <a:rPr lang="en-US" sz="2800" b="1" dirty="0" err="1" smtClean="0"/>
              <a:t>Heeft</a:t>
            </a:r>
            <a:r>
              <a:rPr lang="en-US" sz="2800" b="1" dirty="0" smtClean="0"/>
              <a:t> social media </a:t>
            </a:r>
            <a:r>
              <a:rPr lang="en-US" sz="2800" b="1" dirty="0" err="1" smtClean="0"/>
              <a:t>demonstreren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veranderd</a:t>
            </a:r>
            <a:r>
              <a:rPr lang="en-US" sz="2800" b="1" dirty="0" smtClean="0"/>
              <a:t>?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3165817"/>
            <a:ext cx="7772400" cy="110251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cap="all" dirty="0" smtClean="0"/>
              <a:t>Is </a:t>
            </a:r>
            <a:r>
              <a:rPr lang="en-US" sz="2800" b="1" cap="all" dirty="0" err="1" smtClean="0"/>
              <a:t>demonstreren</a:t>
            </a:r>
            <a:r>
              <a:rPr lang="en-US" sz="2800" b="1" cap="all" dirty="0" smtClean="0"/>
              <a:t> van </a:t>
            </a:r>
            <a:r>
              <a:rPr lang="en-US" sz="2800" b="1" cap="all" dirty="0" err="1" smtClean="0"/>
              <a:t>alle</a:t>
            </a:r>
            <a:r>
              <a:rPr lang="en-US" sz="2800" b="1" cap="all" dirty="0" smtClean="0"/>
              <a:t> </a:t>
            </a:r>
            <a:r>
              <a:rPr lang="en-US" sz="2800" b="1" cap="all" dirty="0" err="1" smtClean="0"/>
              <a:t>tijden</a:t>
            </a:r>
            <a:r>
              <a:rPr lang="en-US" sz="2800" b="1" cap="all" dirty="0" smtClean="0"/>
              <a:t>?</a:t>
            </a:r>
            <a:endParaRPr lang="nl-NL" sz="2800" b="1" cap="all" dirty="0"/>
          </a:p>
        </p:txBody>
      </p:sp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193769" y="0"/>
          <a:ext cx="8950231" cy="403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92589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000" b="1" cap="small" dirty="0">
                <a:solidFill>
                  <a:schemeClr val="accent2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cap="small" dirty="0" err="1" smtClean="0">
                <a:solidFill>
                  <a:schemeClr val="accent2"/>
                </a:solidFill>
                <a:latin typeface="+mj-lt"/>
                <a:ea typeface="Calibri" pitchFamily="34" charset="0"/>
                <a:cs typeface="Times New Roman" pitchFamily="18" charset="0"/>
              </a:rPr>
              <a:t>Demonstraties</a:t>
            </a:r>
            <a:r>
              <a:rPr lang="en-US" sz="2000" b="1" cap="small" dirty="0" smtClean="0">
                <a:solidFill>
                  <a:schemeClr val="accent2"/>
                </a:solidFill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b="1" cap="small" dirty="0" err="1" smtClean="0">
                <a:solidFill>
                  <a:schemeClr val="accent2"/>
                </a:solidFill>
                <a:latin typeface="+mj-lt"/>
                <a:ea typeface="Calibri" pitchFamily="34" charset="0"/>
                <a:cs typeface="Times New Roman" pitchFamily="18" charset="0"/>
              </a:rPr>
              <a:t>opstanden</a:t>
            </a:r>
            <a:r>
              <a:rPr lang="en-US" sz="2000" b="1" cap="small" dirty="0" smtClean="0">
                <a:solidFill>
                  <a:schemeClr val="accent2"/>
                </a:solidFill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b="1" cap="small" dirty="0" err="1" smtClean="0">
                <a:solidFill>
                  <a:schemeClr val="accent2"/>
                </a:solidFill>
                <a:latin typeface="+mj-lt"/>
                <a:ea typeface="Calibri" pitchFamily="34" charset="0"/>
                <a:cs typeface="Times New Roman" pitchFamily="18" charset="0"/>
              </a:rPr>
              <a:t>rellen</a:t>
            </a:r>
            <a:r>
              <a:rPr lang="en-US" sz="2000" b="1" cap="small" dirty="0" smtClean="0">
                <a:solidFill>
                  <a:schemeClr val="accent2"/>
                </a:solidFill>
                <a:latin typeface="+mj-lt"/>
                <a:ea typeface="Calibri" pitchFamily="34" charset="0"/>
                <a:cs typeface="Times New Roman" pitchFamily="18" charset="0"/>
              </a:rPr>
              <a:t> en </a:t>
            </a:r>
            <a:r>
              <a:rPr lang="en-US" sz="2000" b="1" cap="small" dirty="0" err="1" smtClean="0">
                <a:solidFill>
                  <a:schemeClr val="accent2"/>
                </a:solidFill>
                <a:latin typeface="+mj-lt"/>
                <a:ea typeface="Calibri" pitchFamily="34" charset="0"/>
                <a:cs typeface="Times New Roman" pitchFamily="18" charset="0"/>
              </a:rPr>
              <a:t>stakingen</a:t>
            </a:r>
            <a:r>
              <a:rPr lang="en-US" sz="2000" b="1" cap="small" dirty="0" smtClean="0">
                <a:solidFill>
                  <a:schemeClr val="accent2"/>
                </a:solidFill>
                <a:latin typeface="+mj-lt"/>
                <a:ea typeface="Calibri" pitchFamily="34" charset="0"/>
                <a:cs typeface="Times New Roman" pitchFamily="18" charset="0"/>
              </a:rPr>
              <a:t> in </a:t>
            </a:r>
            <a:r>
              <a:rPr lang="en-US" sz="2000" b="1" cap="small" dirty="0">
                <a:solidFill>
                  <a:schemeClr val="accent2"/>
                </a:solidFill>
                <a:latin typeface="+mj-lt"/>
                <a:ea typeface="Calibri" pitchFamily="34" charset="0"/>
                <a:cs typeface="Times New Roman" pitchFamily="18" charset="0"/>
              </a:rPr>
              <a:t>18 OECD </a:t>
            </a:r>
            <a:r>
              <a:rPr lang="en-US" sz="2000" b="1" cap="small" dirty="0" err="1" smtClean="0">
                <a:solidFill>
                  <a:schemeClr val="accent2"/>
                </a:solidFill>
                <a:latin typeface="+mj-lt"/>
                <a:ea typeface="Calibri" pitchFamily="34" charset="0"/>
                <a:cs typeface="Times New Roman" pitchFamily="18" charset="0"/>
              </a:rPr>
              <a:t>landen</a:t>
            </a:r>
            <a:r>
              <a:rPr lang="en-US" sz="2000" b="1" cap="small" dirty="0" smtClean="0">
                <a:solidFill>
                  <a:schemeClr val="accent2"/>
                </a:solidFill>
                <a:latin typeface="+mj-lt"/>
                <a:ea typeface="Calibri" pitchFamily="34" charset="0"/>
                <a:cs typeface="Times New Roman" pitchFamily="18" charset="0"/>
              </a:rPr>
              <a:t> van 1919-2012  </a:t>
            </a:r>
            <a:endParaRPr lang="en-US" sz="3200" cap="small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Ovaal 8"/>
          <p:cNvSpPr/>
          <p:nvPr/>
        </p:nvSpPr>
        <p:spPr>
          <a:xfrm>
            <a:off x="4557745" y="195486"/>
            <a:ext cx="734336" cy="648072"/>
          </a:xfrm>
          <a:prstGeom prst="ellipse">
            <a:avLst/>
          </a:prstGeom>
          <a:noFill/>
          <a:ln w="952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8460432" y="195486"/>
            <a:ext cx="683570" cy="648072"/>
          </a:xfrm>
          <a:prstGeom prst="ellipse">
            <a:avLst/>
          </a:prstGeom>
          <a:noFill/>
          <a:ln w="952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2319058">
            <a:off x="5385456" y="864921"/>
            <a:ext cx="578940" cy="81009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LAAG 11"/>
          <p:cNvSpPr/>
          <p:nvPr/>
        </p:nvSpPr>
        <p:spPr>
          <a:xfrm rot="18631097">
            <a:off x="8003508" y="1037233"/>
            <a:ext cx="482022" cy="762521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cap="all" dirty="0" err="1" smtClean="0">
                <a:solidFill>
                  <a:schemeClr val="tx1"/>
                </a:solidFill>
              </a:rPr>
              <a:t>Deze</a:t>
            </a:r>
            <a:r>
              <a:rPr lang="en-US" sz="3200" b="1" cap="all" dirty="0" smtClean="0">
                <a:solidFill>
                  <a:schemeClr val="tx1"/>
                </a:solidFill>
              </a:rPr>
              <a:t> </a:t>
            </a:r>
            <a:r>
              <a:rPr lang="en-US" sz="3200" b="1" cap="all" dirty="0" err="1" smtClean="0">
                <a:solidFill>
                  <a:schemeClr val="tx1"/>
                </a:solidFill>
              </a:rPr>
              <a:t>lezing</a:t>
            </a:r>
            <a:endParaRPr lang="en-US" sz="3200" b="1" cap="all" dirty="0" smtClean="0">
              <a:solidFill>
                <a:schemeClr val="tx1"/>
              </a:solidFill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91" y="1"/>
            <a:ext cx="56864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791072" y="2409734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b="1" dirty="0" smtClean="0"/>
              <a:t>Is </a:t>
            </a:r>
            <a:r>
              <a:rPr lang="en-US" sz="2800" b="1" dirty="0" err="1" smtClean="0"/>
              <a:t>demonstreren</a:t>
            </a:r>
            <a:r>
              <a:rPr lang="en-US" sz="2800" b="1" dirty="0" smtClean="0"/>
              <a:t> van </a:t>
            </a:r>
            <a:r>
              <a:rPr lang="en-US" sz="2800" b="1" dirty="0" err="1" smtClean="0"/>
              <a:t>alle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tijden</a:t>
            </a:r>
            <a:r>
              <a:rPr lang="en-US" sz="2800" b="1" dirty="0" smtClean="0"/>
              <a:t>?</a:t>
            </a:r>
          </a:p>
          <a:p>
            <a:pPr marL="342900" indent="-342900">
              <a:buAutoNum type="arabicParenR"/>
            </a:pPr>
            <a:r>
              <a:rPr lang="en-US" sz="2800" b="1" dirty="0" err="1" smtClean="0">
                <a:solidFill>
                  <a:schemeClr val="accent1"/>
                </a:solidFill>
              </a:rPr>
              <a:t>Wat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zegt</a:t>
            </a:r>
            <a:r>
              <a:rPr lang="en-US" sz="2800" b="1" dirty="0" smtClean="0">
                <a:solidFill>
                  <a:schemeClr val="accent1"/>
                </a:solidFill>
              </a:rPr>
              <a:t> de </a:t>
            </a:r>
            <a:r>
              <a:rPr lang="en-US" sz="2800" b="1" dirty="0" err="1" smtClean="0">
                <a:solidFill>
                  <a:schemeClr val="accent1"/>
                </a:solidFill>
              </a:rPr>
              <a:t>wetenschap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hierover</a:t>
            </a:r>
            <a:r>
              <a:rPr lang="en-US" sz="2800" b="1" dirty="0" smtClean="0">
                <a:solidFill>
                  <a:schemeClr val="accent1"/>
                </a:solidFill>
              </a:rPr>
              <a:t>?</a:t>
            </a:r>
          </a:p>
          <a:p>
            <a:pPr marL="342900" indent="-342900">
              <a:buAutoNum type="arabicParenR"/>
            </a:pPr>
            <a:r>
              <a:rPr lang="en-US" sz="2800" b="1" dirty="0" err="1" smtClean="0"/>
              <a:t>Heeft</a:t>
            </a:r>
            <a:r>
              <a:rPr lang="en-US" sz="2800" b="1" dirty="0" smtClean="0"/>
              <a:t> social media </a:t>
            </a:r>
            <a:r>
              <a:rPr lang="en-US" sz="2800" b="1" dirty="0" err="1" smtClean="0"/>
              <a:t>demonstreren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veranderd</a:t>
            </a:r>
            <a:r>
              <a:rPr lang="en-US" sz="2800" b="1" dirty="0" smtClean="0"/>
              <a:t>?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cap="all" dirty="0" err="1" smtClean="0">
                <a:solidFill>
                  <a:schemeClr val="tx1"/>
                </a:solidFill>
              </a:rPr>
              <a:t>Wat</a:t>
            </a:r>
            <a:r>
              <a:rPr lang="en-US" sz="2800" b="1" cap="all" dirty="0" smtClean="0">
                <a:solidFill>
                  <a:schemeClr val="tx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zegt</a:t>
            </a:r>
            <a:r>
              <a:rPr lang="en-US" sz="2800" b="1" cap="all" dirty="0" smtClean="0">
                <a:solidFill>
                  <a:schemeClr val="tx1"/>
                </a:solidFill>
              </a:rPr>
              <a:t> de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wetenschap</a:t>
            </a:r>
            <a:r>
              <a:rPr lang="en-US" sz="2800" b="1" cap="all" dirty="0" smtClean="0">
                <a:solidFill>
                  <a:schemeClr val="tx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hierover</a:t>
            </a:r>
            <a:r>
              <a:rPr lang="en-US" sz="2800" b="1" cap="all" dirty="0" smtClean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5220075" y="1815667"/>
            <a:ext cx="2738437" cy="2200275"/>
            <a:chOff x="3357" y="1298"/>
            <a:chExt cx="1725" cy="1848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3357" y="1298"/>
              <a:ext cx="1725" cy="184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4083" y="1931"/>
              <a:ext cx="959" cy="35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300" dirty="0">
                <a:solidFill>
                  <a:schemeClr val="bg1"/>
                </a:solidFill>
              </a:endParaRPr>
            </a:p>
            <a:p>
              <a:pPr eaLnBrk="0" hangingPunct="0"/>
              <a:r>
                <a:rPr lang="en-US" sz="2000" dirty="0" err="1" smtClean="0">
                  <a:solidFill>
                    <a:schemeClr val="bg1"/>
                  </a:solidFill>
                  <a:latin typeface="+mn-lt"/>
                </a:rPr>
                <a:t>Participatie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  <a:p>
              <a:pPr algn="ctr" eaLnBrk="0" hangingPunct="0"/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651" y="1341"/>
              <a:ext cx="1110" cy="258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000" dirty="0" err="1">
                  <a:solidFill>
                    <a:schemeClr val="bg1"/>
                  </a:solidFill>
                  <a:latin typeface="+mn-lt"/>
                </a:rPr>
                <a:t>Aanbod</a:t>
              </a: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+mn-lt"/>
                </a:rPr>
                <a:t>zijde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3424" y="2659"/>
              <a:ext cx="1111" cy="42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000" dirty="0" err="1" smtClean="0">
                  <a:solidFill>
                    <a:schemeClr val="bg1"/>
                  </a:solidFill>
                  <a:latin typeface="+mn-lt"/>
                </a:rPr>
                <a:t>Mobilizers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" y="1222197"/>
            <a:ext cx="9144000" cy="7012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spcBef>
                <a:spcPct val="20000"/>
              </a:spcBef>
            </a:pPr>
            <a:r>
              <a:rPr lang="nl-NL" sz="2000" b="1" dirty="0">
                <a:solidFill>
                  <a:srgbClr val="FFFFFF"/>
                </a:solidFill>
                <a:latin typeface="+mn-lt"/>
              </a:rPr>
              <a:t>Omdat ze ontevreden zijn!</a:t>
            </a:r>
          </a:p>
          <a:p>
            <a:pPr marL="342900" indent="-342900">
              <a:spcBef>
                <a:spcPct val="20000"/>
              </a:spcBef>
            </a:pPr>
            <a:endParaRPr lang="nl-NL" sz="2000" b="1" dirty="0">
              <a:latin typeface="+mn-lt"/>
            </a:endParaRPr>
          </a:p>
        </p:txBody>
      </p:sp>
      <p:grpSp>
        <p:nvGrpSpPr>
          <p:cNvPr id="17" name="Group 36"/>
          <p:cNvGrpSpPr>
            <a:grpSpLocks/>
          </p:cNvGrpSpPr>
          <p:nvPr/>
        </p:nvGrpSpPr>
        <p:grpSpPr bwMode="auto">
          <a:xfrm>
            <a:off x="1616893" y="1787091"/>
            <a:ext cx="2882900" cy="2250281"/>
            <a:chOff x="1178" y="1594"/>
            <a:chExt cx="1816" cy="1890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178" y="1594"/>
              <a:ext cx="1816" cy="189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383" y="1616"/>
              <a:ext cx="1392" cy="2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000" dirty="0" err="1">
                  <a:solidFill>
                    <a:schemeClr val="bg1"/>
                  </a:solidFill>
                  <a:latin typeface="+mn-lt"/>
                </a:rPr>
                <a:t>Vraag</a:t>
              </a: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+mn-lt"/>
                </a:rPr>
                <a:t>zijde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1338" y="2251"/>
              <a:ext cx="1384" cy="92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500" dirty="0">
                <a:solidFill>
                  <a:schemeClr val="bg1"/>
                </a:solidFill>
                <a:latin typeface="+mn-lt"/>
              </a:endParaRPr>
            </a:p>
            <a:p>
              <a:pPr eaLnBrk="0" hangingPunct="0"/>
              <a:r>
                <a:rPr lang="en-US" dirty="0">
                  <a:solidFill>
                    <a:schemeClr val="bg1"/>
                  </a:solidFill>
                  <a:latin typeface="+mn-lt"/>
                </a:rPr>
                <a:t>- </a:t>
              </a:r>
              <a:r>
                <a:rPr lang="en-US" sz="2000" dirty="0" err="1">
                  <a:solidFill>
                    <a:schemeClr val="bg1"/>
                  </a:solidFill>
                  <a:latin typeface="+mn-lt"/>
                </a:rPr>
                <a:t>Ontevreden</a:t>
              </a: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+mn-lt"/>
                </a:rPr>
                <a:t>zijn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  <a:p>
              <a:pPr eaLnBrk="0" hangingPunct="0"/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- </a:t>
              </a:r>
              <a:r>
                <a:rPr lang="en-US" sz="2000" dirty="0" err="1">
                  <a:solidFill>
                    <a:schemeClr val="bg1"/>
                  </a:solidFill>
                  <a:latin typeface="+mn-lt"/>
                </a:rPr>
                <a:t>Benadeeld</a:t>
              </a: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+mn-lt"/>
                </a:rPr>
                <a:t>voelen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  <a:p>
              <a:pPr eaLnBrk="0" hangingPunct="0"/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- </a:t>
              </a:r>
              <a:r>
                <a:rPr lang="en-US" sz="2000" dirty="0" err="1">
                  <a:solidFill>
                    <a:schemeClr val="bg1"/>
                  </a:solidFill>
                  <a:latin typeface="+mn-lt"/>
                </a:rPr>
                <a:t>Gegriefd</a:t>
              </a: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+mn-lt"/>
                </a:rPr>
                <a:t>zijn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7" name="Groep 36"/>
          <p:cNvGrpSpPr/>
          <p:nvPr/>
        </p:nvGrpSpPr>
        <p:grpSpPr>
          <a:xfrm>
            <a:off x="1162871" y="2819363"/>
            <a:ext cx="4289425" cy="1518048"/>
            <a:chOff x="1162868" y="3759151"/>
            <a:chExt cx="4289425" cy="2024063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2195735" y="5253203"/>
              <a:ext cx="2725738" cy="427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000" b="1" cap="small" dirty="0">
                  <a:solidFill>
                    <a:schemeClr val="accent2"/>
                  </a:solidFill>
                  <a:latin typeface="+mn-lt"/>
                </a:rPr>
                <a:t>Consensus </a:t>
              </a:r>
              <a:r>
                <a:rPr lang="en-US" sz="2000" b="1" cap="small" dirty="0" err="1">
                  <a:solidFill>
                    <a:schemeClr val="accent2"/>
                  </a:solidFill>
                  <a:latin typeface="+mn-lt"/>
                </a:rPr>
                <a:t>mobilisatie</a:t>
              </a:r>
              <a:endParaRPr lang="en-US" sz="2000" b="1" cap="small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1185093" y="3759151"/>
              <a:ext cx="0" cy="20240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 sz="1600">
                <a:latin typeface="+mn-lt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1185093" y="3782963"/>
              <a:ext cx="403225" cy="793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 sz="1600">
                <a:latin typeface="+mn-lt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1162868" y="5759401"/>
              <a:ext cx="4289425" cy="952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nl-NL" sz="1600">
                <a:latin typeface="+mn-lt"/>
              </a:endParaRPr>
            </a:p>
          </p:txBody>
        </p:sp>
      </p:grp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471343" y="3921882"/>
            <a:ext cx="12700" cy="4381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 sz="1600">
              <a:latin typeface="+mn-lt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0" y="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DE KUNST VAN MOBILISEREN</a:t>
            </a:r>
            <a:endParaRPr lang="nl-NL" sz="4400" dirty="0"/>
          </a:p>
        </p:txBody>
      </p:sp>
      <p:sp>
        <p:nvSpPr>
          <p:cNvPr id="36" name="Rechthoek 35"/>
          <p:cNvSpPr/>
          <p:nvPr/>
        </p:nvSpPr>
        <p:spPr>
          <a:xfrm>
            <a:off x="0" y="6815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b="1" dirty="0" smtClean="0">
                <a:solidFill>
                  <a:srgbClr val="FFFFFF"/>
                </a:solidFill>
              </a:rPr>
              <a:t> Waarom mensen protesteren</a:t>
            </a:r>
            <a:endParaRPr lang="nl-NL" sz="2000" b="1" dirty="0"/>
          </a:p>
        </p:txBody>
      </p:sp>
      <p:grpSp>
        <p:nvGrpSpPr>
          <p:cNvPr id="40" name="Groep 39"/>
          <p:cNvGrpSpPr/>
          <p:nvPr/>
        </p:nvGrpSpPr>
        <p:grpSpPr>
          <a:xfrm>
            <a:off x="4067946" y="2283721"/>
            <a:ext cx="2160637" cy="1141671"/>
            <a:chOff x="4067943" y="3044960"/>
            <a:chExt cx="2160637" cy="1522229"/>
          </a:xfrm>
        </p:grpSpPr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H="1" flipV="1">
              <a:off x="5471343" y="3717876"/>
              <a:ext cx="9525" cy="849313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 sz="1600">
                <a:latin typeface="+mn-lt"/>
              </a:endParaRPr>
            </a:p>
          </p:txBody>
        </p:sp>
        <p:grpSp>
          <p:nvGrpSpPr>
            <p:cNvPr id="39" name="Groep 38"/>
            <p:cNvGrpSpPr/>
            <p:nvPr/>
          </p:nvGrpSpPr>
          <p:grpSpPr>
            <a:xfrm>
              <a:off x="4067943" y="3044960"/>
              <a:ext cx="2160637" cy="671334"/>
              <a:chOff x="3993503" y="3350393"/>
              <a:chExt cx="2235078" cy="365895"/>
            </a:xfrm>
          </p:grpSpPr>
          <p:sp>
            <p:nvSpPr>
              <p:cNvPr id="28" name="Line 32"/>
              <p:cNvSpPr>
                <a:spLocks noChangeShapeType="1"/>
              </p:cNvSpPr>
              <p:nvPr/>
            </p:nvSpPr>
            <p:spPr bwMode="auto">
              <a:xfrm>
                <a:off x="4067993" y="3716288"/>
                <a:ext cx="2160588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nl-NL" sz="1600">
                  <a:latin typeface="+mn-lt"/>
                </a:endParaRPr>
              </a:p>
            </p:txBody>
          </p:sp>
          <p:sp>
            <p:nvSpPr>
              <p:cNvPr id="38" name="Rechthoek 37"/>
              <p:cNvSpPr/>
              <p:nvPr/>
            </p:nvSpPr>
            <p:spPr>
              <a:xfrm>
                <a:off x="3993503" y="3350393"/>
                <a:ext cx="2160178" cy="2907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000" b="1" cap="small" dirty="0" err="1" smtClean="0">
                    <a:solidFill>
                      <a:schemeClr val="accent1"/>
                    </a:solidFill>
                  </a:rPr>
                  <a:t>Actie</a:t>
                </a:r>
                <a:r>
                  <a:rPr lang="en-US" sz="2000" b="1" cap="small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en-US" sz="2000" b="1" cap="small" dirty="0" err="1" smtClean="0">
                    <a:solidFill>
                      <a:schemeClr val="accent1"/>
                    </a:solidFill>
                  </a:rPr>
                  <a:t>mobilisatie</a:t>
                </a:r>
                <a:endParaRPr lang="en-US" sz="2000" b="1" cap="small" dirty="0">
                  <a:solidFill>
                    <a:schemeClr val="accent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cap="all" dirty="0" err="1" smtClean="0">
                <a:solidFill>
                  <a:schemeClr val="tx1"/>
                </a:solidFill>
              </a:rPr>
              <a:t>Wat</a:t>
            </a:r>
            <a:r>
              <a:rPr lang="en-US" sz="2800" b="1" cap="all" dirty="0" smtClean="0">
                <a:solidFill>
                  <a:schemeClr val="tx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zegt</a:t>
            </a:r>
            <a:r>
              <a:rPr lang="en-US" sz="2800" b="1" cap="all" dirty="0" smtClean="0">
                <a:solidFill>
                  <a:schemeClr val="tx1"/>
                </a:solidFill>
              </a:rPr>
              <a:t> de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wetenschap</a:t>
            </a:r>
            <a:r>
              <a:rPr lang="en-US" sz="2800" b="1" cap="all" dirty="0" smtClean="0">
                <a:solidFill>
                  <a:schemeClr val="tx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hierover</a:t>
            </a:r>
            <a:r>
              <a:rPr lang="en-US" sz="2800" b="1" cap="all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" y="1222197"/>
            <a:ext cx="9144000" cy="7012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endParaRPr lang="nl-NL" sz="2000" b="1" dirty="0">
              <a:latin typeface="+mn-lt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 KUNST VAN </a:t>
            </a:r>
            <a:r>
              <a:rPr lang="en-US" sz="4000" u="sng" dirty="0" smtClean="0"/>
              <a:t>ACTIE</a:t>
            </a:r>
            <a:r>
              <a:rPr lang="en-US" sz="4000" dirty="0" smtClean="0"/>
              <a:t> MOBILISEREN</a:t>
            </a:r>
            <a:endParaRPr lang="nl-NL" sz="4000" dirty="0"/>
          </a:p>
        </p:txBody>
      </p:sp>
      <p:pic>
        <p:nvPicPr>
          <p:cNvPr id="25" name="Picture 3" descr="http://www.anp-archief.nl/image/076/45059-620-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70" y="917598"/>
            <a:ext cx="4613989" cy="3400958"/>
          </a:xfrm>
          <a:prstGeom prst="rect">
            <a:avLst/>
          </a:prstGeom>
          <a:noFill/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15567"/>
            <a:ext cx="2520280" cy="3275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cap="all" dirty="0" err="1" smtClean="0">
                <a:solidFill>
                  <a:schemeClr val="tx1"/>
                </a:solidFill>
              </a:rPr>
              <a:t>Wat</a:t>
            </a:r>
            <a:r>
              <a:rPr lang="en-US" sz="2800" b="1" cap="all" dirty="0" smtClean="0">
                <a:solidFill>
                  <a:schemeClr val="tx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zegt</a:t>
            </a:r>
            <a:r>
              <a:rPr lang="en-US" sz="2800" b="1" cap="all" dirty="0" smtClean="0">
                <a:solidFill>
                  <a:schemeClr val="tx1"/>
                </a:solidFill>
              </a:rPr>
              <a:t> de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wetenschap</a:t>
            </a:r>
            <a:r>
              <a:rPr lang="en-US" sz="2800" b="1" cap="all" dirty="0" smtClean="0">
                <a:solidFill>
                  <a:schemeClr val="tx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hierover</a:t>
            </a:r>
            <a:r>
              <a:rPr lang="en-US" sz="2800" b="1" cap="all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" y="1222197"/>
            <a:ext cx="9144000" cy="7012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endParaRPr lang="nl-NL" sz="2000" b="1" dirty="0">
              <a:latin typeface="+mn-lt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 KUNST VAN ACTIE </a:t>
            </a:r>
            <a:r>
              <a:rPr lang="en-US" sz="4000" dirty="0" smtClean="0"/>
              <a:t>MOBILISEREN</a:t>
            </a:r>
            <a:endParaRPr lang="nl-NL" sz="4400" u="sng" dirty="0"/>
          </a:p>
        </p:txBody>
      </p:sp>
      <p:sp>
        <p:nvSpPr>
          <p:cNvPr id="7" name="Rounded Rectangle 2"/>
          <p:cNvSpPr/>
          <p:nvPr/>
        </p:nvSpPr>
        <p:spPr>
          <a:xfrm>
            <a:off x="316430" y="880120"/>
            <a:ext cx="1200150" cy="6858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700" b="1" dirty="0" smtClean="0">
                <a:solidFill>
                  <a:schemeClr val="bg1"/>
                </a:solidFill>
              </a:rPr>
              <a:t>Oneens</a:t>
            </a:r>
          </a:p>
          <a:p>
            <a:pPr algn="ctr"/>
            <a:r>
              <a:rPr lang="nl-NL" sz="1700" b="1" dirty="0" smtClean="0">
                <a:solidFill>
                  <a:schemeClr val="bg1"/>
                </a:solidFill>
              </a:rPr>
              <a:t>26</a:t>
            </a:r>
            <a:r>
              <a:rPr lang="nl-NL" sz="1700" b="1" dirty="0">
                <a:solidFill>
                  <a:schemeClr val="bg1"/>
                </a:solidFill>
              </a:rPr>
              <a:t>%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3"/>
          <p:cNvSpPr/>
          <p:nvPr/>
        </p:nvSpPr>
        <p:spPr>
          <a:xfrm>
            <a:off x="323528" y="1851670"/>
            <a:ext cx="1200150" cy="6858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700" b="1" dirty="0" smtClean="0">
                <a:solidFill>
                  <a:schemeClr val="bg1"/>
                </a:solidFill>
              </a:rPr>
              <a:t>Eens</a:t>
            </a:r>
          </a:p>
          <a:p>
            <a:pPr algn="ctr"/>
            <a:r>
              <a:rPr lang="nl-NL" sz="1700" b="1" dirty="0" smtClean="0">
                <a:solidFill>
                  <a:schemeClr val="bg1"/>
                </a:solidFill>
              </a:rPr>
              <a:t> </a:t>
            </a:r>
            <a:r>
              <a:rPr lang="nl-NL" sz="1700" b="1" dirty="0">
                <a:solidFill>
                  <a:schemeClr val="bg1"/>
                </a:solidFill>
              </a:rPr>
              <a:t>74%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5"/>
          <p:cNvSpPr/>
          <p:nvPr/>
        </p:nvSpPr>
        <p:spPr>
          <a:xfrm>
            <a:off x="2339752" y="2499742"/>
            <a:ext cx="1085850" cy="6858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700" b="1" dirty="0" smtClean="0">
                <a:solidFill>
                  <a:schemeClr val="bg1"/>
                </a:solidFill>
              </a:rPr>
              <a:t>Weten</a:t>
            </a:r>
          </a:p>
          <a:p>
            <a:pPr algn="ctr"/>
            <a:r>
              <a:rPr lang="nl-NL" sz="1700" b="1" dirty="0" smtClean="0">
                <a:solidFill>
                  <a:schemeClr val="bg1"/>
                </a:solidFill>
              </a:rPr>
              <a:t>59</a:t>
            </a:r>
            <a:r>
              <a:rPr lang="nl-NL" sz="1700" b="1" dirty="0">
                <a:solidFill>
                  <a:schemeClr val="bg1"/>
                </a:solidFill>
              </a:rPr>
              <a:t>%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6"/>
          <p:cNvSpPr/>
          <p:nvPr/>
        </p:nvSpPr>
        <p:spPr>
          <a:xfrm>
            <a:off x="2339752" y="1413892"/>
            <a:ext cx="1085850" cy="6858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700" b="1" dirty="0" smtClean="0">
                <a:solidFill>
                  <a:schemeClr val="bg1"/>
                </a:solidFill>
              </a:rPr>
              <a:t>Niet weten</a:t>
            </a:r>
          </a:p>
          <a:p>
            <a:pPr algn="ctr"/>
            <a:r>
              <a:rPr lang="nl-NL" sz="1700" b="1" dirty="0" smtClean="0">
                <a:solidFill>
                  <a:schemeClr val="bg1"/>
                </a:solidFill>
              </a:rPr>
              <a:t>15</a:t>
            </a:r>
            <a:r>
              <a:rPr lang="nl-NL" sz="1700" b="1" dirty="0">
                <a:solidFill>
                  <a:schemeClr val="bg1"/>
                </a:solidFill>
              </a:rPr>
              <a:t>%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7"/>
          <p:cNvSpPr/>
          <p:nvPr/>
        </p:nvSpPr>
        <p:spPr>
          <a:xfrm>
            <a:off x="4355976" y="1788790"/>
            <a:ext cx="1085850" cy="6858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700" b="1" dirty="0" smtClean="0">
                <a:solidFill>
                  <a:schemeClr val="bg1"/>
                </a:solidFill>
              </a:rPr>
              <a:t>Niet willen</a:t>
            </a:r>
          </a:p>
          <a:p>
            <a:pPr algn="ctr"/>
            <a:r>
              <a:rPr lang="nl-NL" sz="1700" b="1" dirty="0" smtClean="0">
                <a:solidFill>
                  <a:schemeClr val="bg1"/>
                </a:solidFill>
              </a:rPr>
              <a:t>49</a:t>
            </a:r>
            <a:r>
              <a:rPr lang="nl-NL" sz="1700" b="1" dirty="0">
                <a:solidFill>
                  <a:schemeClr val="bg1"/>
                </a:solidFill>
              </a:rPr>
              <a:t>%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8"/>
          <p:cNvSpPr/>
          <p:nvPr/>
        </p:nvSpPr>
        <p:spPr>
          <a:xfrm>
            <a:off x="4355976" y="2931790"/>
            <a:ext cx="1085850" cy="6858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700" b="1" dirty="0" smtClean="0">
                <a:solidFill>
                  <a:schemeClr val="bg1"/>
                </a:solidFill>
              </a:rPr>
              <a:t>Willen</a:t>
            </a:r>
          </a:p>
          <a:p>
            <a:pPr algn="ctr"/>
            <a:r>
              <a:rPr lang="nl-NL" sz="1700" b="1" dirty="0" smtClean="0">
                <a:solidFill>
                  <a:schemeClr val="bg1"/>
                </a:solidFill>
              </a:rPr>
              <a:t> </a:t>
            </a:r>
            <a:r>
              <a:rPr lang="nl-NL" sz="1700" b="1" dirty="0">
                <a:solidFill>
                  <a:schemeClr val="bg1"/>
                </a:solidFill>
              </a:rPr>
              <a:t>10%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9"/>
          <p:cNvSpPr/>
          <p:nvPr/>
        </p:nvSpPr>
        <p:spPr>
          <a:xfrm>
            <a:off x="6300192" y="2580878"/>
            <a:ext cx="1143000" cy="6858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700" b="1" dirty="0" smtClean="0">
                <a:solidFill>
                  <a:schemeClr val="bg1"/>
                </a:solidFill>
              </a:rPr>
              <a:t>Niet kunnen</a:t>
            </a:r>
          </a:p>
          <a:p>
            <a:pPr algn="ctr"/>
            <a:r>
              <a:rPr lang="nl-NL" sz="1700" b="1" dirty="0" smtClean="0">
                <a:solidFill>
                  <a:schemeClr val="bg1"/>
                </a:solidFill>
              </a:rPr>
              <a:t>6</a:t>
            </a:r>
            <a:r>
              <a:rPr lang="nl-NL" sz="1700" b="1" dirty="0">
                <a:solidFill>
                  <a:schemeClr val="bg1"/>
                </a:solidFill>
              </a:rPr>
              <a:t>%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0"/>
          <p:cNvSpPr/>
          <p:nvPr/>
        </p:nvSpPr>
        <p:spPr>
          <a:xfrm>
            <a:off x="6300192" y="3723878"/>
            <a:ext cx="1143000" cy="6858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700" b="1" dirty="0" smtClean="0">
                <a:solidFill>
                  <a:schemeClr val="bg1"/>
                </a:solidFill>
              </a:rPr>
              <a:t>Kunnen</a:t>
            </a:r>
          </a:p>
          <a:p>
            <a:pPr algn="ctr"/>
            <a:r>
              <a:rPr lang="nl-NL" sz="1700" b="1" dirty="0" smtClean="0">
                <a:solidFill>
                  <a:schemeClr val="bg1"/>
                </a:solidFill>
              </a:rPr>
              <a:t>4</a:t>
            </a:r>
            <a:r>
              <a:rPr lang="nl-NL" sz="1700" b="1" dirty="0">
                <a:solidFill>
                  <a:schemeClr val="bg1"/>
                </a:solidFill>
              </a:rPr>
              <a:t>%</a:t>
            </a:r>
            <a:endParaRPr lang="en-US" sz="1700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2"/>
          <p:cNvCxnSpPr>
            <a:endCxn id="10" idx="1"/>
          </p:cNvCxnSpPr>
          <p:nvPr/>
        </p:nvCxnSpPr>
        <p:spPr>
          <a:xfrm flipV="1">
            <a:off x="1547664" y="1756792"/>
            <a:ext cx="792088" cy="450354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4"/>
          <p:cNvCxnSpPr/>
          <p:nvPr/>
        </p:nvCxnSpPr>
        <p:spPr>
          <a:xfrm>
            <a:off x="1547664" y="2283719"/>
            <a:ext cx="792088" cy="576064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6"/>
          <p:cNvCxnSpPr>
            <a:endCxn id="11" idx="1"/>
          </p:cNvCxnSpPr>
          <p:nvPr/>
        </p:nvCxnSpPr>
        <p:spPr>
          <a:xfrm flipV="1">
            <a:off x="3491880" y="2131690"/>
            <a:ext cx="864096" cy="636662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" idx="1"/>
          </p:cNvCxnSpPr>
          <p:nvPr/>
        </p:nvCxnSpPr>
        <p:spPr>
          <a:xfrm>
            <a:off x="3462063" y="2721142"/>
            <a:ext cx="893915" cy="553549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0"/>
          <p:cNvCxnSpPr>
            <a:endCxn id="14" idx="1"/>
          </p:cNvCxnSpPr>
          <p:nvPr/>
        </p:nvCxnSpPr>
        <p:spPr>
          <a:xfrm>
            <a:off x="5436096" y="3291830"/>
            <a:ext cx="864096" cy="774948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2"/>
          <p:cNvCxnSpPr>
            <a:stCxn id="12" idx="3"/>
            <a:endCxn id="13" idx="1"/>
          </p:cNvCxnSpPr>
          <p:nvPr/>
        </p:nvCxnSpPr>
        <p:spPr>
          <a:xfrm flipV="1">
            <a:off x="5441826" y="2923779"/>
            <a:ext cx="858366" cy="350912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"/>
          <p:cNvSpPr/>
          <p:nvPr/>
        </p:nvSpPr>
        <p:spPr>
          <a:xfrm>
            <a:off x="330626" y="880120"/>
            <a:ext cx="1200150" cy="6858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700" b="1" dirty="0" smtClean="0">
                <a:solidFill>
                  <a:schemeClr val="bg1"/>
                </a:solidFill>
              </a:rPr>
              <a:t>Oneens</a:t>
            </a:r>
          </a:p>
          <a:p>
            <a:pPr algn="ctr"/>
            <a:r>
              <a:rPr lang="nl-NL" sz="1700" b="1" dirty="0" smtClean="0">
                <a:solidFill>
                  <a:schemeClr val="bg1"/>
                </a:solidFill>
              </a:rPr>
              <a:t>26</a:t>
            </a:r>
            <a:r>
              <a:rPr lang="nl-NL" sz="1700" b="1" dirty="0">
                <a:solidFill>
                  <a:schemeClr val="bg1"/>
                </a:solidFill>
              </a:rPr>
              <a:t>%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3"/>
          <p:cNvSpPr/>
          <p:nvPr/>
        </p:nvSpPr>
        <p:spPr>
          <a:xfrm>
            <a:off x="323528" y="1851670"/>
            <a:ext cx="1200150" cy="6858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700" b="1" dirty="0" smtClean="0">
                <a:solidFill>
                  <a:schemeClr val="bg1"/>
                </a:solidFill>
              </a:rPr>
              <a:t>Eens</a:t>
            </a:r>
          </a:p>
          <a:p>
            <a:pPr algn="ctr"/>
            <a:r>
              <a:rPr lang="nl-NL" sz="1700" b="1" dirty="0" smtClean="0">
                <a:solidFill>
                  <a:schemeClr val="bg1"/>
                </a:solidFill>
              </a:rPr>
              <a:t> </a:t>
            </a:r>
            <a:r>
              <a:rPr lang="nl-NL" sz="1700" b="1" dirty="0">
                <a:solidFill>
                  <a:schemeClr val="bg1"/>
                </a:solidFill>
              </a:rPr>
              <a:t>74%</a:t>
            </a:r>
            <a:endParaRPr lang="en-US" sz="1700" b="1" dirty="0">
              <a:solidFill>
                <a:schemeClr val="bg1"/>
              </a:solidFill>
            </a:endParaRPr>
          </a:p>
        </p:txBody>
      </p:sp>
      <p:pic>
        <p:nvPicPr>
          <p:cNvPr id="44" name="Afbeelding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02" y="627534"/>
            <a:ext cx="1329898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cap="all" dirty="0" err="1" smtClean="0">
                <a:solidFill>
                  <a:schemeClr val="tx1"/>
                </a:solidFill>
              </a:rPr>
              <a:t>Wat</a:t>
            </a:r>
            <a:r>
              <a:rPr lang="en-US" sz="2800" b="1" cap="all" dirty="0" smtClean="0">
                <a:solidFill>
                  <a:schemeClr val="tx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zegt</a:t>
            </a:r>
            <a:r>
              <a:rPr lang="en-US" sz="2800" b="1" cap="all" dirty="0" smtClean="0">
                <a:solidFill>
                  <a:schemeClr val="tx1"/>
                </a:solidFill>
              </a:rPr>
              <a:t> de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wetenschap</a:t>
            </a:r>
            <a:r>
              <a:rPr lang="en-US" sz="2800" b="1" cap="all" dirty="0" smtClean="0">
                <a:solidFill>
                  <a:schemeClr val="tx1"/>
                </a:solidFill>
              </a:rPr>
              <a:t> </a:t>
            </a:r>
            <a:r>
              <a:rPr lang="en-US" sz="2800" b="1" cap="all" dirty="0" err="1" smtClean="0">
                <a:solidFill>
                  <a:schemeClr val="tx1"/>
                </a:solidFill>
              </a:rPr>
              <a:t>hierover</a:t>
            </a:r>
            <a:r>
              <a:rPr lang="en-US" sz="2800" b="1" cap="all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" y="1222197"/>
            <a:ext cx="9144000" cy="7012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endParaRPr lang="nl-NL" sz="2000" b="1" dirty="0"/>
          </a:p>
        </p:txBody>
      </p:sp>
      <p:sp>
        <p:nvSpPr>
          <p:cNvPr id="5" name="AutoShape 5" descr="demonstratie-museumplein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nl-NL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76600" y="41910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8" name="Text Box 94"/>
          <p:cNvSpPr txBox="1">
            <a:spLocks noChangeArrowheads="1"/>
          </p:cNvSpPr>
          <p:nvPr/>
        </p:nvSpPr>
        <p:spPr bwMode="auto">
          <a:xfrm>
            <a:off x="7270750" y="1635647"/>
            <a:ext cx="1873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nl-NL" sz="2400" dirty="0">
                <a:solidFill>
                  <a:srgbClr val="FFFFFF"/>
                </a:solidFill>
              </a:rPr>
              <a:t>Ook, maar…</a:t>
            </a:r>
            <a:endParaRPr lang="nl-NL" sz="2400" dirty="0"/>
          </a:p>
        </p:txBody>
      </p:sp>
      <p:grpSp>
        <p:nvGrpSpPr>
          <p:cNvPr id="26" name="Group 101"/>
          <p:cNvGrpSpPr>
            <a:grpSpLocks/>
          </p:cNvGrpSpPr>
          <p:nvPr/>
        </p:nvGrpSpPr>
        <p:grpSpPr bwMode="auto">
          <a:xfrm>
            <a:off x="6516218" y="3699446"/>
            <a:ext cx="1360487" cy="1155700"/>
            <a:chOff x="4045" y="3368"/>
            <a:chExt cx="857" cy="728"/>
          </a:xfrm>
        </p:grpSpPr>
        <p:sp>
          <p:nvSpPr>
            <p:cNvPr id="27" name="Rectangle 36"/>
            <p:cNvSpPr>
              <a:spLocks noChangeArrowheads="1"/>
            </p:cNvSpPr>
            <p:nvPr/>
          </p:nvSpPr>
          <p:spPr bwMode="auto">
            <a:xfrm>
              <a:off x="4259" y="3368"/>
              <a:ext cx="643" cy="27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dirty="0" err="1">
                  <a:solidFill>
                    <a:schemeClr val="bg1"/>
                  </a:solidFill>
                </a:rPr>
                <a:t>Niet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</a:p>
            <a:p>
              <a:pPr algn="ctr" eaLnBrk="0" hangingPunct="0"/>
              <a:r>
                <a:rPr lang="en-US" sz="1200" dirty="0" err="1">
                  <a:solidFill>
                    <a:schemeClr val="bg1"/>
                  </a:solidFill>
                </a:rPr>
                <a:t>gemotiveerd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37"/>
            <p:cNvSpPr>
              <a:spLocks noChangeArrowheads="1"/>
            </p:cNvSpPr>
            <p:nvPr/>
          </p:nvSpPr>
          <p:spPr bwMode="auto">
            <a:xfrm>
              <a:off x="4259" y="3817"/>
              <a:ext cx="643" cy="27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800" dirty="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en-US" sz="1200" b="1" dirty="0" err="1" smtClean="0">
                  <a:solidFill>
                    <a:schemeClr val="accent1"/>
                  </a:solidFill>
                </a:rPr>
                <a:t>Gemotiveerd</a:t>
              </a:r>
              <a:endParaRPr lang="en-US" sz="1200" b="1" dirty="0">
                <a:solidFill>
                  <a:schemeClr val="accent1"/>
                </a:solidFill>
              </a:endParaRPr>
            </a:p>
            <a:p>
              <a:pPr eaLnBrk="0" hangingPunct="0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0" name="Line 44"/>
            <p:cNvSpPr>
              <a:spLocks noChangeShapeType="1"/>
            </p:cNvSpPr>
            <p:nvPr/>
          </p:nvSpPr>
          <p:spPr bwMode="auto">
            <a:xfrm flipV="1">
              <a:off x="4045" y="3482"/>
              <a:ext cx="214" cy="2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Line 45"/>
            <p:cNvSpPr>
              <a:spLocks noChangeShapeType="1"/>
            </p:cNvSpPr>
            <p:nvPr/>
          </p:nvSpPr>
          <p:spPr bwMode="auto">
            <a:xfrm>
              <a:off x="4045" y="3705"/>
              <a:ext cx="214" cy="2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32" name="Group 100"/>
          <p:cNvGrpSpPr>
            <a:grpSpLocks/>
          </p:cNvGrpSpPr>
          <p:nvPr/>
        </p:nvGrpSpPr>
        <p:grpSpPr bwMode="auto">
          <a:xfrm>
            <a:off x="5148066" y="3350519"/>
            <a:ext cx="1362075" cy="1076325"/>
            <a:chOff x="3187" y="3195"/>
            <a:chExt cx="858" cy="678"/>
          </a:xfrm>
        </p:grpSpPr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3402" y="3195"/>
              <a:ext cx="643" cy="27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000" dirty="0" err="1">
                  <a:solidFill>
                    <a:schemeClr val="bg1"/>
                  </a:solidFill>
                </a:rPr>
                <a:t>Niet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</a:p>
            <a:p>
              <a:pPr algn="ctr" eaLnBrk="0" hangingPunct="0"/>
              <a:r>
                <a:rPr lang="en-US" sz="1000" dirty="0" err="1">
                  <a:solidFill>
                    <a:schemeClr val="bg1"/>
                  </a:solidFill>
                </a:rPr>
                <a:t>bereikt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3402" y="3594"/>
              <a:ext cx="643" cy="27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 b="1" dirty="0" err="1">
                  <a:solidFill>
                    <a:schemeClr val="accent1"/>
                  </a:solidFill>
                </a:rPr>
                <a:t>Wel</a:t>
              </a:r>
              <a:r>
                <a:rPr lang="en-US" sz="1200" b="1" dirty="0">
                  <a:solidFill>
                    <a:schemeClr val="accent1"/>
                  </a:solidFill>
                </a:rPr>
                <a:t> </a:t>
              </a:r>
            </a:p>
            <a:p>
              <a:pPr algn="ctr" eaLnBrk="0" hangingPunct="0"/>
              <a:r>
                <a:rPr lang="en-US" sz="1200" b="1" dirty="0" err="1">
                  <a:solidFill>
                    <a:schemeClr val="accent1"/>
                  </a:solidFill>
                </a:rPr>
                <a:t>bereikt</a:t>
              </a:r>
              <a:endParaRPr 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36" name="Line 40"/>
            <p:cNvSpPr>
              <a:spLocks noChangeShapeType="1"/>
            </p:cNvSpPr>
            <p:nvPr/>
          </p:nvSpPr>
          <p:spPr bwMode="auto">
            <a:xfrm flipV="1">
              <a:off x="3187" y="3312"/>
              <a:ext cx="215" cy="2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Line 41"/>
            <p:cNvSpPr>
              <a:spLocks noChangeShapeType="1"/>
            </p:cNvSpPr>
            <p:nvPr/>
          </p:nvSpPr>
          <p:spPr bwMode="auto">
            <a:xfrm>
              <a:off x="3187" y="3538"/>
              <a:ext cx="215" cy="2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0" name="Group 96"/>
          <p:cNvGrpSpPr>
            <a:grpSpLocks/>
          </p:cNvGrpSpPr>
          <p:nvPr/>
        </p:nvGrpSpPr>
        <p:grpSpPr bwMode="auto">
          <a:xfrm>
            <a:off x="143453" y="1376740"/>
            <a:ext cx="5016500" cy="2646363"/>
            <a:chOff x="113" y="1752"/>
            <a:chExt cx="3160" cy="1667"/>
          </a:xfrm>
        </p:grpSpPr>
        <p:sp>
          <p:nvSpPr>
            <p:cNvPr id="41" name="Line 63"/>
            <p:cNvSpPr>
              <a:spLocks noChangeShapeType="1"/>
            </p:cNvSpPr>
            <p:nvPr/>
          </p:nvSpPr>
          <p:spPr bwMode="auto">
            <a:xfrm flipV="1">
              <a:off x="127" y="1752"/>
              <a:ext cx="0" cy="127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2" name="Line 64"/>
            <p:cNvSpPr>
              <a:spLocks noChangeShapeType="1"/>
            </p:cNvSpPr>
            <p:nvPr/>
          </p:nvSpPr>
          <p:spPr bwMode="auto">
            <a:xfrm>
              <a:off x="127" y="1767"/>
              <a:ext cx="254" cy="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3" name="Text Box 60"/>
            <p:cNvSpPr txBox="1">
              <a:spLocks noChangeArrowheads="1"/>
            </p:cNvSpPr>
            <p:nvPr/>
          </p:nvSpPr>
          <p:spPr bwMode="auto">
            <a:xfrm>
              <a:off x="762" y="2776"/>
              <a:ext cx="171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000" b="1" dirty="0">
                  <a:solidFill>
                    <a:schemeClr val="accent2"/>
                  </a:solidFill>
                </a:rPr>
                <a:t>Consensus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mobilisatie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44" name="Line 65"/>
            <p:cNvSpPr>
              <a:spLocks noChangeShapeType="1"/>
            </p:cNvSpPr>
            <p:nvPr/>
          </p:nvSpPr>
          <p:spPr bwMode="auto">
            <a:xfrm>
              <a:off x="113" y="3012"/>
              <a:ext cx="2767" cy="1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6" name="Rectangle 32"/>
            <p:cNvSpPr>
              <a:spLocks noChangeArrowheads="1"/>
            </p:cNvSpPr>
            <p:nvPr/>
          </p:nvSpPr>
          <p:spPr bwMode="auto">
            <a:xfrm>
              <a:off x="2630" y="3140"/>
              <a:ext cx="643" cy="27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800" dirty="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nl-NL" sz="1250" dirty="0" smtClean="0">
                  <a:solidFill>
                    <a:schemeClr val="accent2"/>
                  </a:solidFill>
                </a:rPr>
                <a:t>sympathisant</a:t>
              </a:r>
              <a:endParaRPr lang="en-US" sz="1250" dirty="0">
                <a:solidFill>
                  <a:schemeClr val="accent2"/>
                </a:solidFill>
              </a:endParaRPr>
            </a:p>
          </p:txBody>
        </p:sp>
        <p:sp>
          <p:nvSpPr>
            <p:cNvPr id="48" name="Line 67"/>
            <p:cNvSpPr>
              <a:spLocks noChangeShapeType="1"/>
            </p:cNvSpPr>
            <p:nvPr/>
          </p:nvSpPr>
          <p:spPr bwMode="auto">
            <a:xfrm>
              <a:off x="2880" y="2502"/>
              <a:ext cx="0" cy="54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7" name="Rectangle 33"/>
            <p:cNvSpPr>
              <a:spLocks noChangeArrowheads="1"/>
            </p:cNvSpPr>
            <p:nvPr/>
          </p:nvSpPr>
          <p:spPr bwMode="auto">
            <a:xfrm>
              <a:off x="2630" y="2786"/>
              <a:ext cx="643" cy="27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nl-NL" sz="1200" dirty="0">
                  <a:solidFill>
                    <a:schemeClr val="bg1"/>
                  </a:solidFill>
                </a:rPr>
                <a:t>geen  sympathisant</a:t>
              </a:r>
            </a:p>
          </p:txBody>
        </p:sp>
      </p:grpSp>
      <p:grpSp>
        <p:nvGrpSpPr>
          <p:cNvPr id="53" name="Group 44"/>
          <p:cNvGrpSpPr>
            <a:grpSpLocks/>
          </p:cNvGrpSpPr>
          <p:nvPr/>
        </p:nvGrpSpPr>
        <p:grpSpPr bwMode="auto">
          <a:xfrm>
            <a:off x="4211962" y="699542"/>
            <a:ext cx="2738437" cy="2200275"/>
            <a:chOff x="3357" y="1298"/>
            <a:chExt cx="1725" cy="1848"/>
          </a:xfrm>
        </p:grpSpPr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3357" y="1298"/>
              <a:ext cx="1725" cy="184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5" name="Text Box 21"/>
            <p:cNvSpPr txBox="1">
              <a:spLocks noChangeArrowheads="1"/>
            </p:cNvSpPr>
            <p:nvPr/>
          </p:nvSpPr>
          <p:spPr bwMode="auto">
            <a:xfrm>
              <a:off x="4083" y="1931"/>
              <a:ext cx="959" cy="35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300" dirty="0">
                <a:solidFill>
                  <a:schemeClr val="bg1"/>
                </a:solidFill>
              </a:endParaRPr>
            </a:p>
            <a:p>
              <a:pPr eaLnBrk="0" hangingPunct="0"/>
              <a:r>
                <a:rPr lang="en-US" sz="2000" dirty="0" err="1" smtClean="0">
                  <a:solidFill>
                    <a:schemeClr val="bg1"/>
                  </a:solidFill>
                </a:rPr>
                <a:t>Participatie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 eaLnBrk="0" hangingPunct="0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651" y="1341"/>
              <a:ext cx="1110" cy="258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000" dirty="0" err="1">
                  <a:solidFill>
                    <a:schemeClr val="bg1"/>
                  </a:solidFill>
                </a:rPr>
                <a:t>Aanbod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zijde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7" name="Text Box 23"/>
            <p:cNvSpPr txBox="1">
              <a:spLocks noChangeArrowheads="1"/>
            </p:cNvSpPr>
            <p:nvPr/>
          </p:nvSpPr>
          <p:spPr bwMode="auto">
            <a:xfrm>
              <a:off x="3424" y="2659"/>
              <a:ext cx="1111" cy="42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000" dirty="0" err="1" smtClean="0">
                  <a:solidFill>
                    <a:schemeClr val="bg1"/>
                  </a:solidFill>
                </a:rPr>
                <a:t>Mobilizers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36"/>
          <p:cNvGrpSpPr>
            <a:grpSpLocks/>
          </p:cNvGrpSpPr>
          <p:nvPr/>
        </p:nvGrpSpPr>
        <p:grpSpPr bwMode="auto">
          <a:xfrm>
            <a:off x="608780" y="670968"/>
            <a:ext cx="2882900" cy="2250281"/>
            <a:chOff x="1178" y="1594"/>
            <a:chExt cx="1816" cy="1890"/>
          </a:xfrm>
        </p:grpSpPr>
        <p:sp>
          <p:nvSpPr>
            <p:cNvPr id="59" name="Rectangle 17"/>
            <p:cNvSpPr>
              <a:spLocks noChangeArrowheads="1"/>
            </p:cNvSpPr>
            <p:nvPr/>
          </p:nvSpPr>
          <p:spPr bwMode="auto">
            <a:xfrm>
              <a:off x="1178" y="1594"/>
              <a:ext cx="1816" cy="189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" name="Text Box 18"/>
            <p:cNvSpPr txBox="1">
              <a:spLocks noChangeArrowheads="1"/>
            </p:cNvSpPr>
            <p:nvPr/>
          </p:nvSpPr>
          <p:spPr bwMode="auto">
            <a:xfrm>
              <a:off x="1383" y="1616"/>
              <a:ext cx="1392" cy="2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000" dirty="0" err="1">
                  <a:solidFill>
                    <a:schemeClr val="bg1"/>
                  </a:solidFill>
                </a:rPr>
                <a:t>Vraag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zijde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 Box 24"/>
            <p:cNvSpPr txBox="1">
              <a:spLocks noChangeArrowheads="1"/>
            </p:cNvSpPr>
            <p:nvPr/>
          </p:nvSpPr>
          <p:spPr bwMode="auto">
            <a:xfrm>
              <a:off x="1338" y="2251"/>
              <a:ext cx="1384" cy="92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500" dirty="0">
                <a:solidFill>
                  <a:schemeClr val="bg1"/>
                </a:solidFill>
              </a:endParaRPr>
            </a:p>
            <a:p>
              <a:pPr eaLnBrk="0" hangingPunct="0"/>
              <a:r>
                <a:rPr lang="en-US" dirty="0">
                  <a:solidFill>
                    <a:schemeClr val="bg1"/>
                  </a:solidFill>
                </a:rPr>
                <a:t>- </a:t>
              </a:r>
              <a:r>
                <a:rPr lang="en-US" sz="2000" dirty="0" err="1">
                  <a:solidFill>
                    <a:schemeClr val="bg1"/>
                  </a:solidFill>
                </a:rPr>
                <a:t>Ontevreden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zijn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eaLnBrk="0" hangingPunct="0"/>
              <a:r>
                <a:rPr lang="en-US" sz="2000" dirty="0">
                  <a:solidFill>
                    <a:schemeClr val="bg1"/>
                  </a:solidFill>
                </a:rPr>
                <a:t>- </a:t>
              </a:r>
              <a:r>
                <a:rPr lang="en-US" sz="2000" dirty="0" err="1">
                  <a:solidFill>
                    <a:schemeClr val="bg1"/>
                  </a:solidFill>
                </a:rPr>
                <a:t>Benadeeld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voelen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eaLnBrk="0" hangingPunct="0"/>
              <a:r>
                <a:rPr lang="en-US" sz="2000" dirty="0">
                  <a:solidFill>
                    <a:schemeClr val="bg1"/>
                  </a:solidFill>
                </a:rPr>
                <a:t>- </a:t>
              </a:r>
              <a:r>
                <a:rPr lang="en-US" sz="2000" dirty="0" err="1">
                  <a:solidFill>
                    <a:schemeClr val="bg1"/>
                  </a:solidFill>
                </a:rPr>
                <a:t>Gegriefd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zijn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ep 61"/>
          <p:cNvGrpSpPr/>
          <p:nvPr/>
        </p:nvGrpSpPr>
        <p:grpSpPr>
          <a:xfrm>
            <a:off x="3203848" y="1203598"/>
            <a:ext cx="2232248" cy="1141040"/>
            <a:chOff x="3203847" y="2564902"/>
            <a:chExt cx="2232248" cy="1521388"/>
          </a:xfrm>
        </p:grpSpPr>
        <p:sp>
          <p:nvSpPr>
            <p:cNvPr id="63" name="Line 28"/>
            <p:cNvSpPr>
              <a:spLocks noChangeShapeType="1"/>
            </p:cNvSpPr>
            <p:nvPr/>
          </p:nvSpPr>
          <p:spPr bwMode="auto">
            <a:xfrm flipH="1" flipV="1">
              <a:off x="4499991" y="3236977"/>
              <a:ext cx="9525" cy="849313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 sz="1600"/>
            </a:p>
          </p:txBody>
        </p:sp>
        <p:grpSp>
          <p:nvGrpSpPr>
            <p:cNvPr id="64" name="Groep 38"/>
            <p:cNvGrpSpPr/>
            <p:nvPr/>
          </p:nvGrpSpPr>
          <p:grpSpPr>
            <a:xfrm>
              <a:off x="3203847" y="2564902"/>
              <a:ext cx="2232248" cy="576067"/>
              <a:chOff x="3099636" y="3088749"/>
              <a:chExt cx="2309156" cy="313972"/>
            </a:xfrm>
          </p:grpSpPr>
          <p:sp>
            <p:nvSpPr>
              <p:cNvPr id="65" name="Line 32"/>
              <p:cNvSpPr>
                <a:spLocks noChangeShapeType="1"/>
              </p:cNvSpPr>
              <p:nvPr/>
            </p:nvSpPr>
            <p:spPr bwMode="auto">
              <a:xfrm>
                <a:off x="3099636" y="3402721"/>
                <a:ext cx="2160588" cy="0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nl-NL" sz="1600"/>
              </a:p>
            </p:txBody>
          </p:sp>
          <p:sp>
            <p:nvSpPr>
              <p:cNvPr id="66" name="Rechthoek 65"/>
              <p:cNvSpPr/>
              <p:nvPr/>
            </p:nvSpPr>
            <p:spPr>
              <a:xfrm>
                <a:off x="3248614" y="3088749"/>
                <a:ext cx="2160178" cy="29076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000" b="1" cap="small" dirty="0" err="1" smtClean="0">
                    <a:solidFill>
                      <a:schemeClr val="accent1"/>
                    </a:solidFill>
                  </a:rPr>
                  <a:t>Actie</a:t>
                </a:r>
                <a:r>
                  <a:rPr lang="en-US" sz="2000" b="1" cap="small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en-US" sz="2000" b="1" cap="small" dirty="0" err="1" smtClean="0">
                    <a:solidFill>
                      <a:schemeClr val="accent1"/>
                    </a:solidFill>
                  </a:rPr>
                  <a:t>mobilisatie</a:t>
                </a:r>
                <a:endParaRPr lang="en-US" sz="2000" b="1" cap="small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67" name="Tekstvak 66"/>
          <p:cNvSpPr txBox="1"/>
          <p:nvPr/>
        </p:nvSpPr>
        <p:spPr>
          <a:xfrm>
            <a:off x="0" y="1"/>
            <a:ext cx="44999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nl-NL" sz="2800" kern="0" dirty="0" smtClean="0">
                <a:solidFill>
                  <a:srgbClr val="FFFFFF"/>
                </a:solidFill>
              </a:rPr>
              <a:t>Waarom mensen protesteren? </a:t>
            </a:r>
          </a:p>
          <a:p>
            <a:endParaRPr lang="nl-NL" dirty="0"/>
          </a:p>
        </p:txBody>
      </p:sp>
      <p:sp>
        <p:nvSpPr>
          <p:cNvPr id="68" name="Rechthoek 67"/>
          <p:cNvSpPr/>
          <p:nvPr/>
        </p:nvSpPr>
        <p:spPr>
          <a:xfrm>
            <a:off x="4548606" y="96491"/>
            <a:ext cx="493204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nl-NL" sz="2800" kern="0" dirty="0" smtClean="0">
                <a:solidFill>
                  <a:srgbClr val="FFFFFF"/>
                </a:solidFill>
              </a:rPr>
              <a:t>Omdat ze ontevreden zijn… </a:t>
            </a:r>
          </a:p>
        </p:txBody>
      </p:sp>
      <p:sp>
        <p:nvSpPr>
          <p:cNvPr id="70" name="Rectangle 38"/>
          <p:cNvSpPr>
            <a:spLocks noChangeArrowheads="1"/>
          </p:cNvSpPr>
          <p:nvPr/>
        </p:nvSpPr>
        <p:spPr bwMode="auto">
          <a:xfrm>
            <a:off x="8123239" y="4078288"/>
            <a:ext cx="1020763" cy="4445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sz="1200" dirty="0">
                <a:solidFill>
                  <a:schemeClr val="bg1"/>
                </a:solidFill>
              </a:rPr>
              <a:t>Geen </a:t>
            </a:r>
          </a:p>
          <a:p>
            <a:pPr algn="ctr" eaLnBrk="0" hangingPunct="0"/>
            <a:r>
              <a:rPr lang="nl-NL" sz="1200" dirty="0">
                <a:solidFill>
                  <a:schemeClr val="bg1"/>
                </a:solidFill>
              </a:rPr>
              <a:t>participant</a:t>
            </a:r>
          </a:p>
        </p:txBody>
      </p:sp>
      <p:sp>
        <p:nvSpPr>
          <p:cNvPr id="71" name="Rectangle 39"/>
          <p:cNvSpPr>
            <a:spLocks noChangeArrowheads="1"/>
          </p:cNvSpPr>
          <p:nvPr/>
        </p:nvSpPr>
        <p:spPr bwMode="auto">
          <a:xfrm>
            <a:off x="8123239" y="4700588"/>
            <a:ext cx="1020763" cy="4429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700" dirty="0"/>
          </a:p>
          <a:p>
            <a:pPr algn="ctr" eaLnBrk="0" hangingPunct="0"/>
            <a:r>
              <a:rPr lang="en-US" sz="1200" b="1" dirty="0">
                <a:solidFill>
                  <a:schemeClr val="accent1"/>
                </a:solidFill>
              </a:rPr>
              <a:t>Participant</a:t>
            </a:r>
          </a:p>
          <a:p>
            <a:pPr eaLnBrk="0" hangingPunct="0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2" name="Line 42"/>
          <p:cNvSpPr>
            <a:spLocks noChangeShapeType="1"/>
          </p:cNvSpPr>
          <p:nvPr/>
        </p:nvSpPr>
        <p:spPr bwMode="auto">
          <a:xfrm flipV="1">
            <a:off x="7884370" y="4256087"/>
            <a:ext cx="238869" cy="3318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73" name="Line 43"/>
          <p:cNvSpPr>
            <a:spLocks noChangeShapeType="1"/>
          </p:cNvSpPr>
          <p:nvPr/>
        </p:nvSpPr>
        <p:spPr bwMode="auto">
          <a:xfrm>
            <a:off x="7884369" y="4659982"/>
            <a:ext cx="288032" cy="28803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8" grpId="0"/>
      <p:bldP spid="70" grpId="0" animBg="1"/>
      <p:bldP spid="71" grpId="0" animBg="1"/>
      <p:bldP spid="72" grpId="0" animBg="1"/>
      <p:bldP spid="7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12858</TotalTime>
  <Words>482</Words>
  <Application>Microsoft Office PowerPoint</Application>
  <PresentationFormat>Diavoorstelling (16:9)</PresentationFormat>
  <Paragraphs>146</Paragraphs>
  <Slides>19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Mediaan</vt:lpstr>
      <vt:lpstr>Dia 1</vt:lpstr>
      <vt:lpstr>Dia 2</vt:lpstr>
      <vt:lpstr>Dia 3</vt:lpstr>
      <vt:lpstr>  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</vt:vector>
  </TitlesOfParts>
  <Company>Vrije Universiteit Amsterdam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2</dc:title>
  <dc:creator>mdn245</dc:creator>
  <cp:lastModifiedBy>Jacquelien van Stekelenburg</cp:lastModifiedBy>
  <cp:revision>50</cp:revision>
  <dcterms:created xsi:type="dcterms:W3CDTF">2013-04-23T13:46:26Z</dcterms:created>
  <dcterms:modified xsi:type="dcterms:W3CDTF">2019-05-06T07:30:50Z</dcterms:modified>
</cp:coreProperties>
</file>