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9"/>
  </p:notesMasterIdLst>
  <p:sldIdLst>
    <p:sldId id="256" r:id="rId2"/>
    <p:sldId id="257" r:id="rId3"/>
    <p:sldId id="258" r:id="rId4"/>
    <p:sldId id="259" r:id="rId5"/>
    <p:sldId id="260" r:id="rId6"/>
    <p:sldId id="335" r:id="rId7"/>
    <p:sldId id="336" r:id="rId8"/>
    <p:sldId id="344" r:id="rId9"/>
    <p:sldId id="324" r:id="rId10"/>
    <p:sldId id="325" r:id="rId11"/>
    <p:sldId id="262" r:id="rId12"/>
    <p:sldId id="263" r:id="rId13"/>
    <p:sldId id="264" r:id="rId14"/>
    <p:sldId id="266" r:id="rId15"/>
    <p:sldId id="268" r:id="rId16"/>
    <p:sldId id="269" r:id="rId17"/>
    <p:sldId id="272" r:id="rId18"/>
    <p:sldId id="347" r:id="rId19"/>
    <p:sldId id="348" r:id="rId20"/>
    <p:sldId id="349" r:id="rId21"/>
    <p:sldId id="350" r:id="rId22"/>
    <p:sldId id="351" r:id="rId23"/>
    <p:sldId id="352" r:id="rId24"/>
    <p:sldId id="273" r:id="rId25"/>
    <p:sldId id="275" r:id="rId26"/>
    <p:sldId id="276" r:id="rId27"/>
    <p:sldId id="277" r:id="rId28"/>
    <p:sldId id="278" r:id="rId29"/>
    <p:sldId id="279" r:id="rId30"/>
    <p:sldId id="280" r:id="rId31"/>
    <p:sldId id="332" r:id="rId32"/>
    <p:sldId id="326" r:id="rId33"/>
    <p:sldId id="355" r:id="rId34"/>
    <p:sldId id="330" r:id="rId35"/>
    <p:sldId id="331" r:id="rId36"/>
    <p:sldId id="353" r:id="rId37"/>
    <p:sldId id="281" r:id="rId38"/>
    <p:sldId id="282" r:id="rId39"/>
    <p:sldId id="283" r:id="rId40"/>
    <p:sldId id="284" r:id="rId41"/>
    <p:sldId id="285" r:id="rId42"/>
    <p:sldId id="286" r:id="rId43"/>
    <p:sldId id="289" r:id="rId44"/>
    <p:sldId id="290" r:id="rId45"/>
    <p:sldId id="291" r:id="rId46"/>
    <p:sldId id="296" r:id="rId47"/>
    <p:sldId id="293" r:id="rId48"/>
  </p:sldIdLst>
  <p:sldSz cx="9144000" cy="5143500" type="screen16x9"/>
  <p:notesSz cx="6858000" cy="9144000"/>
  <p:embeddedFontLst>
    <p:embeddedFont>
      <p:font typeface="Montserrat" panose="020B060402020202020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6" d="100"/>
          <a:sy n="96" d="100"/>
        </p:scale>
        <p:origin x="-416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100"/>
              <a:buChar char="●"/>
              <a:defRPr sz="1100"/>
            </a:lvl1pPr>
            <a:lvl2pPr lvl="1">
              <a:spcBef>
                <a:spcPts val="0"/>
              </a:spcBef>
              <a:buSzPts val="1100"/>
              <a:buChar char="○"/>
              <a:defRPr sz="1100"/>
            </a:lvl2pPr>
            <a:lvl3pPr lvl="2">
              <a:spcBef>
                <a:spcPts val="0"/>
              </a:spcBef>
              <a:buSzPts val="1100"/>
              <a:buChar char="■"/>
              <a:defRPr sz="1100"/>
            </a:lvl3pPr>
            <a:lvl4pPr lvl="3">
              <a:spcBef>
                <a:spcPts val="0"/>
              </a:spcBef>
              <a:buSzPts val="1100"/>
              <a:buChar char="●"/>
              <a:defRPr sz="1100"/>
            </a:lvl4pPr>
            <a:lvl5pPr lvl="4">
              <a:spcBef>
                <a:spcPts val="0"/>
              </a:spcBef>
              <a:buSzPts val="1100"/>
              <a:buChar char="○"/>
              <a:defRPr sz="1100"/>
            </a:lvl5pPr>
            <a:lvl6pPr lvl="5">
              <a:spcBef>
                <a:spcPts val="0"/>
              </a:spcBef>
              <a:buSzPts val="1100"/>
              <a:buChar char="■"/>
              <a:defRPr sz="1100"/>
            </a:lvl6pPr>
            <a:lvl7pPr lvl="6">
              <a:spcBef>
                <a:spcPts val="0"/>
              </a:spcBef>
              <a:buSzPts val="1100"/>
              <a:buChar char="●"/>
              <a:defRPr sz="1100"/>
            </a:lvl7pPr>
            <a:lvl8pPr lvl="7">
              <a:spcBef>
                <a:spcPts val="0"/>
              </a:spcBef>
              <a:buSzPts val="1100"/>
              <a:buChar char="○"/>
              <a:defRPr sz="1100"/>
            </a:lvl8pPr>
            <a:lvl9pPr lvl="8">
              <a:spcBef>
                <a:spcPts val="0"/>
              </a:spcBef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334839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13334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6313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30762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57854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75735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44107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35842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86526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52179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57424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466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01747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4669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4669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4669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4669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31248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04032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23638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72968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51869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1442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72574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79927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79805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73669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73669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42231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9253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9253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7129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219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7784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06556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33514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54613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217796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359779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65121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5102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87042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6549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466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6085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2818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466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6945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ts val="5200"/>
              <a:buNone/>
              <a:defRPr sz="5200"/>
            </a:lvl1pPr>
            <a:lvl2pPr lvl="1" algn="ctr">
              <a:spcBef>
                <a:spcPts val="0"/>
              </a:spcBef>
              <a:buSzPts val="5200"/>
              <a:buNone/>
              <a:defRPr sz="5200"/>
            </a:lvl2pPr>
            <a:lvl3pPr lvl="2" algn="ctr">
              <a:spcBef>
                <a:spcPts val="0"/>
              </a:spcBef>
              <a:buSzPts val="5200"/>
              <a:buNone/>
              <a:defRPr sz="5200"/>
            </a:lvl3pPr>
            <a:lvl4pPr lvl="3" algn="ctr">
              <a:spcBef>
                <a:spcPts val="0"/>
              </a:spcBef>
              <a:buSzPts val="5200"/>
              <a:buNone/>
              <a:defRPr sz="5200"/>
            </a:lvl4pPr>
            <a:lvl5pPr lvl="4" algn="ctr">
              <a:spcBef>
                <a:spcPts val="0"/>
              </a:spcBef>
              <a:buSzPts val="5200"/>
              <a:buNone/>
              <a:defRPr sz="5200"/>
            </a:lvl5pPr>
            <a:lvl6pPr lvl="5" algn="ctr">
              <a:spcBef>
                <a:spcPts val="0"/>
              </a:spcBef>
              <a:buSzPts val="5200"/>
              <a:buNone/>
              <a:defRPr sz="5200"/>
            </a:lvl6pPr>
            <a:lvl7pPr lvl="6" algn="ctr">
              <a:spcBef>
                <a:spcPts val="0"/>
              </a:spcBef>
              <a:buSzPts val="5200"/>
              <a:buNone/>
              <a:defRPr sz="5200"/>
            </a:lvl7pPr>
            <a:lvl8pPr lvl="7" algn="ctr">
              <a:spcBef>
                <a:spcPts val="0"/>
              </a:spcBef>
              <a:buSzPts val="5200"/>
              <a:buNone/>
              <a:defRPr sz="5200"/>
            </a:lvl8pPr>
            <a:lvl9pPr lvl="8" algn="ctr">
              <a:spcBef>
                <a:spcPts val="0"/>
              </a:spcBef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t>‹Nº›</a:t>
            </a:fld>
            <a:endParaRPr lang="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t>‹Nº›</a:t>
            </a:fld>
            <a:endParaRPr lang="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t>‹Nº›</a:t>
            </a:fld>
            <a:endParaRPr lang="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t>‹Nº›</a:t>
            </a:fld>
            <a:endParaRPr lang="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ts val="2400"/>
              <a:buNone/>
              <a:defRPr sz="2400"/>
            </a:lvl1pPr>
            <a:lvl2pPr lvl="1">
              <a:spcBef>
                <a:spcPts val="0"/>
              </a:spcBef>
              <a:buSzPts val="2400"/>
              <a:buNone/>
              <a:defRPr sz="2400"/>
            </a:lvl2pPr>
            <a:lvl3pPr lvl="2">
              <a:spcBef>
                <a:spcPts val="0"/>
              </a:spcBef>
              <a:buSzPts val="2400"/>
              <a:buNone/>
              <a:defRPr sz="2400"/>
            </a:lvl3pPr>
            <a:lvl4pPr lvl="3">
              <a:spcBef>
                <a:spcPts val="0"/>
              </a:spcBef>
              <a:buSzPts val="2400"/>
              <a:buNone/>
              <a:defRPr sz="2400"/>
            </a:lvl4pPr>
            <a:lvl5pPr lvl="4">
              <a:spcBef>
                <a:spcPts val="0"/>
              </a:spcBef>
              <a:buSzPts val="2400"/>
              <a:buNone/>
              <a:defRPr sz="2400"/>
            </a:lvl5pPr>
            <a:lvl6pPr lvl="5">
              <a:spcBef>
                <a:spcPts val="0"/>
              </a:spcBef>
              <a:buSzPts val="2400"/>
              <a:buNone/>
              <a:defRPr sz="2400"/>
            </a:lvl6pPr>
            <a:lvl7pPr lvl="6">
              <a:spcBef>
                <a:spcPts val="0"/>
              </a:spcBef>
              <a:buSzPts val="2400"/>
              <a:buNone/>
              <a:defRPr sz="2400"/>
            </a:lvl7pPr>
            <a:lvl8pPr lvl="7">
              <a:spcBef>
                <a:spcPts val="0"/>
              </a:spcBef>
              <a:buSzPts val="2400"/>
              <a:buNone/>
              <a:defRPr sz="2400"/>
            </a:lvl8pPr>
            <a:lvl9pPr lvl="8">
              <a:spcBef>
                <a:spcPts val="0"/>
              </a:spcBef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200"/>
              <a:buChar char="●"/>
              <a:defRPr sz="12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t>‹Nº›</a:t>
            </a:fld>
            <a:endParaRPr lang="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ts val="4800"/>
              <a:buNone/>
              <a:defRPr sz="4800"/>
            </a:lvl1pPr>
            <a:lvl2pPr lvl="1">
              <a:spcBef>
                <a:spcPts val="0"/>
              </a:spcBef>
              <a:buSzPts val="4800"/>
              <a:buNone/>
              <a:defRPr sz="4800"/>
            </a:lvl2pPr>
            <a:lvl3pPr lvl="2">
              <a:spcBef>
                <a:spcPts val="0"/>
              </a:spcBef>
              <a:buSzPts val="4800"/>
              <a:buNone/>
              <a:defRPr sz="4800"/>
            </a:lvl3pPr>
            <a:lvl4pPr lvl="3">
              <a:spcBef>
                <a:spcPts val="0"/>
              </a:spcBef>
              <a:buSzPts val="4800"/>
              <a:buNone/>
              <a:defRPr sz="4800"/>
            </a:lvl4pPr>
            <a:lvl5pPr lvl="4">
              <a:spcBef>
                <a:spcPts val="0"/>
              </a:spcBef>
              <a:buSzPts val="4800"/>
              <a:buNone/>
              <a:defRPr sz="4800"/>
            </a:lvl5pPr>
            <a:lvl6pPr lvl="5">
              <a:spcBef>
                <a:spcPts val="0"/>
              </a:spcBef>
              <a:buSzPts val="4800"/>
              <a:buNone/>
              <a:defRPr sz="4800"/>
            </a:lvl6pPr>
            <a:lvl7pPr lvl="6">
              <a:spcBef>
                <a:spcPts val="0"/>
              </a:spcBef>
              <a:buSzPts val="4800"/>
              <a:buNone/>
              <a:defRPr sz="4800"/>
            </a:lvl7pPr>
            <a:lvl8pPr lvl="7">
              <a:spcBef>
                <a:spcPts val="0"/>
              </a:spcBef>
              <a:buSzPts val="4800"/>
              <a:buNone/>
              <a:defRPr sz="4800"/>
            </a:lvl8pPr>
            <a:lvl9pPr lvl="8">
              <a:spcBef>
                <a:spcPts val="0"/>
              </a:spcBef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t>‹Nº›</a:t>
            </a:fld>
            <a:endParaRPr lang="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ts val="4200"/>
              <a:buNone/>
              <a:defRPr sz="4200"/>
            </a:lvl1pPr>
            <a:lvl2pPr lvl="1" algn="ctr">
              <a:spcBef>
                <a:spcPts val="0"/>
              </a:spcBef>
              <a:buSzPts val="4200"/>
              <a:buNone/>
              <a:defRPr sz="4200"/>
            </a:lvl2pPr>
            <a:lvl3pPr lvl="2" algn="ctr">
              <a:spcBef>
                <a:spcPts val="0"/>
              </a:spcBef>
              <a:buSzPts val="4200"/>
              <a:buNone/>
              <a:defRPr sz="4200"/>
            </a:lvl3pPr>
            <a:lvl4pPr lvl="3" algn="ctr">
              <a:spcBef>
                <a:spcPts val="0"/>
              </a:spcBef>
              <a:buSzPts val="4200"/>
              <a:buNone/>
              <a:defRPr sz="4200"/>
            </a:lvl4pPr>
            <a:lvl5pPr lvl="4" algn="ctr">
              <a:spcBef>
                <a:spcPts val="0"/>
              </a:spcBef>
              <a:buSzPts val="4200"/>
              <a:buNone/>
              <a:defRPr sz="4200"/>
            </a:lvl5pPr>
            <a:lvl6pPr lvl="5" algn="ctr">
              <a:spcBef>
                <a:spcPts val="0"/>
              </a:spcBef>
              <a:buSzPts val="4200"/>
              <a:buNone/>
              <a:defRPr sz="4200"/>
            </a:lvl6pPr>
            <a:lvl7pPr lvl="6" algn="ctr">
              <a:spcBef>
                <a:spcPts val="0"/>
              </a:spcBef>
              <a:buSzPts val="4200"/>
              <a:buNone/>
              <a:defRPr sz="4200"/>
            </a:lvl7pPr>
            <a:lvl8pPr lvl="7" algn="ctr">
              <a:spcBef>
                <a:spcPts val="0"/>
              </a:spcBef>
              <a:buSzPts val="4200"/>
              <a:buNone/>
              <a:defRPr sz="4200"/>
            </a:lvl8pPr>
            <a:lvl9pPr lvl="8" algn="ctr">
              <a:spcBef>
                <a:spcPts val="0"/>
              </a:spcBef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t>‹Nº›</a:t>
            </a:fld>
            <a:endParaRPr lang="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t>‹Nº›</a:t>
            </a:fld>
            <a:endParaRPr lang="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ts val="12000"/>
              <a:buNone/>
              <a:defRPr sz="12000"/>
            </a:lvl1pPr>
            <a:lvl2pPr lvl="1" algn="ctr">
              <a:spcBef>
                <a:spcPts val="0"/>
              </a:spcBef>
              <a:buSzPts val="12000"/>
              <a:buNone/>
              <a:defRPr sz="12000"/>
            </a:lvl2pPr>
            <a:lvl3pPr lvl="2" algn="ctr">
              <a:spcBef>
                <a:spcPts val="0"/>
              </a:spcBef>
              <a:buSzPts val="12000"/>
              <a:buNone/>
              <a:defRPr sz="12000"/>
            </a:lvl3pPr>
            <a:lvl4pPr lvl="3" algn="ctr">
              <a:spcBef>
                <a:spcPts val="0"/>
              </a:spcBef>
              <a:buSzPts val="12000"/>
              <a:buNone/>
              <a:defRPr sz="12000"/>
            </a:lvl4pPr>
            <a:lvl5pPr lvl="4" algn="ctr">
              <a:spcBef>
                <a:spcPts val="0"/>
              </a:spcBef>
              <a:buSzPts val="12000"/>
              <a:buNone/>
              <a:defRPr sz="12000"/>
            </a:lvl5pPr>
            <a:lvl6pPr lvl="5" algn="ctr">
              <a:spcBef>
                <a:spcPts val="0"/>
              </a:spcBef>
              <a:buSzPts val="12000"/>
              <a:buNone/>
              <a:defRPr sz="12000"/>
            </a:lvl6pPr>
            <a:lvl7pPr lvl="6" algn="ctr">
              <a:spcBef>
                <a:spcPts val="0"/>
              </a:spcBef>
              <a:buSzPts val="12000"/>
              <a:buNone/>
              <a:defRPr sz="12000"/>
            </a:lvl7pPr>
            <a:lvl8pPr lvl="7" algn="ctr">
              <a:spcBef>
                <a:spcPts val="0"/>
              </a:spcBef>
              <a:buSzPts val="12000"/>
              <a:buNone/>
              <a:defRPr sz="12000"/>
            </a:lvl8pPr>
            <a:lvl9pPr lvl="8" algn="ctr">
              <a:spcBef>
                <a:spcPts val="0"/>
              </a:spcBef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buSzPts val="1800"/>
              <a:buChar char="●"/>
              <a:defRPr/>
            </a:lvl1pPr>
            <a:lvl2pPr lvl="1" algn="ctr">
              <a:spcBef>
                <a:spcPts val="0"/>
              </a:spcBef>
              <a:buSzPts val="1400"/>
              <a:buChar char="○"/>
              <a:defRPr/>
            </a:lvl2pPr>
            <a:lvl3pPr lvl="2" algn="ctr">
              <a:spcBef>
                <a:spcPts val="0"/>
              </a:spcBef>
              <a:buSzPts val="1400"/>
              <a:buChar char="■"/>
              <a:defRPr/>
            </a:lvl3pPr>
            <a:lvl4pPr lvl="3" algn="ctr">
              <a:spcBef>
                <a:spcPts val="0"/>
              </a:spcBef>
              <a:buSzPts val="1400"/>
              <a:buChar char="●"/>
              <a:defRPr/>
            </a:lvl4pPr>
            <a:lvl5pPr lvl="4" algn="ctr">
              <a:spcBef>
                <a:spcPts val="0"/>
              </a:spcBef>
              <a:buSzPts val="1400"/>
              <a:buChar char="○"/>
              <a:defRPr/>
            </a:lvl5pPr>
            <a:lvl6pPr lvl="5" algn="ctr">
              <a:spcBef>
                <a:spcPts val="0"/>
              </a:spcBef>
              <a:buSzPts val="1400"/>
              <a:buChar char="■"/>
              <a:defRPr/>
            </a:lvl6pPr>
            <a:lvl7pPr lvl="6" algn="ctr">
              <a:spcBef>
                <a:spcPts val="0"/>
              </a:spcBef>
              <a:buSzPts val="1400"/>
              <a:buChar char="●"/>
              <a:defRPr/>
            </a:lvl7pPr>
            <a:lvl8pPr lvl="7" algn="ctr">
              <a:spcBef>
                <a:spcPts val="0"/>
              </a:spcBef>
              <a:buSzPts val="1400"/>
              <a:buChar char="○"/>
              <a:defRPr/>
            </a:lvl8pPr>
            <a:lvl9pPr lvl="8" algn="ctr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t>‹Nº›</a:t>
            </a:fld>
            <a:endParaRPr lang="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s" sz="1000">
                <a:solidFill>
                  <a:schemeClr val="dk2"/>
                </a:solidFill>
              </a:rPr>
              <a:t>‹Nº›</a:t>
            </a:fld>
            <a:endParaRPr lang="es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>
            <a:off x="-8025" y="35975"/>
            <a:ext cx="9144000" cy="5143500"/>
          </a:xfrm>
          <a:prstGeom prst="rect">
            <a:avLst/>
          </a:prstGeom>
          <a:solidFill>
            <a:srgbClr val="004A8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55" name="Shape 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8013" y="521475"/>
            <a:ext cx="1791925" cy="66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Shape 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5350" y="4092596"/>
            <a:ext cx="3193276" cy="5824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Shape 57"/>
          <p:cNvSpPr txBox="1"/>
          <p:nvPr/>
        </p:nvSpPr>
        <p:spPr>
          <a:xfrm>
            <a:off x="1759125" y="1470750"/>
            <a:ext cx="5609700" cy="2202000"/>
          </a:xfrm>
          <a:prstGeom prst="rect">
            <a:avLst/>
          </a:prstGeom>
          <a:noFill/>
          <a:ln w="9525" cap="flat" cmpd="sng">
            <a:solidFill>
              <a:srgbClr val="004A83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3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s"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Abriendo Madrid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/>
        </p:nvSpPr>
        <p:spPr>
          <a:xfrm>
            <a:off x="-8025" y="-4200"/>
            <a:ext cx="9144000" cy="5143500"/>
          </a:xfrm>
          <a:prstGeom prst="rect">
            <a:avLst/>
          </a:prstGeom>
          <a:solidFill>
            <a:srgbClr val="004A8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791925" cy="666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" name="Shape 89"/>
          <p:cNvCxnSpPr/>
          <p:nvPr/>
        </p:nvCxnSpPr>
        <p:spPr>
          <a:xfrm rot="10800000" flipH="1">
            <a:off x="120575" y="610400"/>
            <a:ext cx="8848500" cy="81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6" name="Imagen 5"/>
          <p:cNvPicPr/>
          <p:nvPr/>
        </p:nvPicPr>
        <p:blipFill>
          <a:blip r:embed="rId4"/>
          <a:stretch/>
        </p:blipFill>
        <p:spPr>
          <a:xfrm>
            <a:off x="1331640" y="252662"/>
            <a:ext cx="6907283" cy="47449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9957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9075" y="-40500"/>
            <a:ext cx="9387200" cy="539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Shape 107" descr="IMG_710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3088" y="-1105225"/>
            <a:ext cx="9630179" cy="6420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Shape 112" descr="IMG_0300_B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-951000"/>
            <a:ext cx="9144000" cy="609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Shape 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635648"/>
            <a:ext cx="9144000" cy="6859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hape 135" descr="IMG_20170219_122036.jpg"/>
          <p:cNvPicPr preferRelativeResize="0"/>
          <p:nvPr/>
        </p:nvPicPr>
        <p:blipFill rotWithShape="1">
          <a:blip r:embed="rId3">
            <a:alphaModFix/>
          </a:blip>
          <a:srcRect b="6050"/>
          <a:stretch/>
        </p:blipFill>
        <p:spPr>
          <a:xfrm>
            <a:off x="0" y="-1254875"/>
            <a:ext cx="9144001" cy="6443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Shape 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01" y="-988500"/>
            <a:ext cx="9107197" cy="6525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/>
        </p:nvSpPr>
        <p:spPr>
          <a:xfrm>
            <a:off x="-8025" y="-4200"/>
            <a:ext cx="9144000" cy="5143500"/>
          </a:xfrm>
          <a:prstGeom prst="rect">
            <a:avLst/>
          </a:prstGeom>
          <a:solidFill>
            <a:srgbClr val="004A8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6" name="Shape 156"/>
          <p:cNvSpPr txBox="1"/>
          <p:nvPr/>
        </p:nvSpPr>
        <p:spPr>
          <a:xfrm>
            <a:off x="1176450" y="1133200"/>
            <a:ext cx="6791100" cy="3057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s" sz="6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lang="es" sz="60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60 </a:t>
            </a:r>
            <a:r>
              <a:rPr lang="es" sz="6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millones </a:t>
            </a:r>
            <a:r>
              <a:rPr lang="es" sz="60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for 3 years</a:t>
            </a:r>
            <a:endParaRPr lang="es" sz="6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s" sz="36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Participatory Budgeting in 2016, 2017 and 2018</a:t>
            </a:r>
            <a:endParaRPr lang="es" sz="36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algn="ctr" rtl="0">
              <a:spcBef>
                <a:spcPts val="0"/>
              </a:spcBef>
              <a:buNone/>
            </a:pPr>
            <a:endParaRPr sz="36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algn="ctr" rtl="0">
              <a:spcBef>
                <a:spcPts val="0"/>
              </a:spcBef>
              <a:buNone/>
            </a:pPr>
            <a:endParaRPr sz="36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7" name="Shape 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791925" cy="666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8" name="Shape 158"/>
          <p:cNvCxnSpPr/>
          <p:nvPr/>
        </p:nvCxnSpPr>
        <p:spPr>
          <a:xfrm rot="10800000" flipH="1">
            <a:off x="120575" y="610400"/>
            <a:ext cx="8848500" cy="81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/>
          <p:nvPr/>
        </p:nvSpPr>
        <p:spPr>
          <a:xfrm>
            <a:off x="-8025" y="-4200"/>
            <a:ext cx="9144000" cy="5143500"/>
          </a:xfrm>
          <a:prstGeom prst="rect">
            <a:avLst/>
          </a:prstGeom>
          <a:solidFill>
            <a:srgbClr val="004A8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3" name="Shape 283"/>
          <p:cNvSpPr txBox="1"/>
          <p:nvPr/>
        </p:nvSpPr>
        <p:spPr>
          <a:xfrm>
            <a:off x="1759125" y="1470750"/>
            <a:ext cx="5609700" cy="220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3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4" name="Shape 2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791925" cy="666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5" name="Shape 285"/>
          <p:cNvCxnSpPr/>
          <p:nvPr/>
        </p:nvCxnSpPr>
        <p:spPr>
          <a:xfrm rot="10800000" flipH="1">
            <a:off x="120575" y="610400"/>
            <a:ext cx="8848500" cy="81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7" name="Imagen 6"/>
          <p:cNvPicPr/>
          <p:nvPr/>
        </p:nvPicPr>
        <p:blipFill>
          <a:blip r:embed="rId4"/>
          <a:stretch/>
        </p:blipFill>
        <p:spPr>
          <a:xfrm>
            <a:off x="1104920" y="668439"/>
            <a:ext cx="6899200" cy="525541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9557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/>
        </p:nvSpPr>
        <p:spPr>
          <a:xfrm>
            <a:off x="-8025" y="-4200"/>
            <a:ext cx="9144000" cy="5143500"/>
          </a:xfrm>
          <a:prstGeom prst="rect">
            <a:avLst/>
          </a:prstGeom>
          <a:solidFill>
            <a:srgbClr val="004A8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" name="Shape 87"/>
          <p:cNvSpPr txBox="1"/>
          <p:nvPr/>
        </p:nvSpPr>
        <p:spPr>
          <a:xfrm>
            <a:off x="1759125" y="1470750"/>
            <a:ext cx="5609700" cy="2202000"/>
          </a:xfrm>
          <a:prstGeom prst="rect">
            <a:avLst/>
          </a:prstGeom>
          <a:solidFill>
            <a:srgbClr val="004A83"/>
          </a:solidFill>
          <a:ln w="9525" cap="flat" cmpd="sng">
            <a:solidFill>
              <a:srgbClr val="004A83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lang="es" sz="3600" dirty="0" smtClea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s" sz="36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Citizens proposals</a:t>
            </a:r>
            <a:endParaRPr lang="es" sz="36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791925" cy="666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" name="Shape 89"/>
          <p:cNvCxnSpPr/>
          <p:nvPr/>
        </p:nvCxnSpPr>
        <p:spPr>
          <a:xfrm rot="10800000" flipH="1">
            <a:off x="120575" y="610400"/>
            <a:ext cx="8848500" cy="81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6" name="Imagen 89"/>
          <p:cNvPicPr/>
          <p:nvPr/>
        </p:nvPicPr>
        <p:blipFill>
          <a:blip r:embed="rId4"/>
          <a:stretch/>
        </p:blipFill>
        <p:spPr>
          <a:xfrm>
            <a:off x="1142640" y="-14941"/>
            <a:ext cx="6857070" cy="522626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7217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>
            <a:off x="-8025" y="-4200"/>
            <a:ext cx="9144000" cy="5143500"/>
          </a:xfrm>
          <a:prstGeom prst="rect">
            <a:avLst/>
          </a:prstGeom>
          <a:solidFill>
            <a:srgbClr val="004A8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" name="Shape 63"/>
          <p:cNvSpPr txBox="1"/>
          <p:nvPr/>
        </p:nvSpPr>
        <p:spPr>
          <a:xfrm>
            <a:off x="1759125" y="1470750"/>
            <a:ext cx="5609700" cy="220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s" sz="36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Representative democracy is necessary but is also insufficient</a:t>
            </a:r>
            <a:endParaRPr lang="es" sz="36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4" name="Shape 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791925" cy="666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Shape 65"/>
          <p:cNvCxnSpPr/>
          <p:nvPr/>
        </p:nvCxnSpPr>
        <p:spPr>
          <a:xfrm rot="10800000" flipH="1">
            <a:off x="120575" y="610400"/>
            <a:ext cx="8848500" cy="81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/>
        </p:nvSpPr>
        <p:spPr>
          <a:xfrm>
            <a:off x="-8025" y="-4200"/>
            <a:ext cx="9144000" cy="5143500"/>
          </a:xfrm>
          <a:prstGeom prst="rect">
            <a:avLst/>
          </a:prstGeom>
          <a:solidFill>
            <a:srgbClr val="004A8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" name="Shape 87"/>
          <p:cNvSpPr txBox="1"/>
          <p:nvPr/>
        </p:nvSpPr>
        <p:spPr>
          <a:xfrm>
            <a:off x="1759125" y="1470750"/>
            <a:ext cx="5609700" cy="2202000"/>
          </a:xfrm>
          <a:prstGeom prst="rect">
            <a:avLst/>
          </a:prstGeom>
          <a:solidFill>
            <a:srgbClr val="004A83"/>
          </a:solidFill>
          <a:ln w="9525" cap="flat" cmpd="sng">
            <a:solidFill>
              <a:srgbClr val="004A83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lang="es" sz="3600" dirty="0" smtClea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s" sz="36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Citizens proposals</a:t>
            </a:r>
            <a:endParaRPr lang="es" sz="36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791925" cy="666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" name="Shape 89"/>
          <p:cNvCxnSpPr/>
          <p:nvPr/>
        </p:nvCxnSpPr>
        <p:spPr>
          <a:xfrm rot="10800000" flipH="1">
            <a:off x="120575" y="610400"/>
            <a:ext cx="8848500" cy="81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6" name="Imagen 92"/>
          <p:cNvPicPr/>
          <p:nvPr/>
        </p:nvPicPr>
        <p:blipFill>
          <a:blip r:embed="rId4"/>
          <a:stretch/>
        </p:blipFill>
        <p:spPr>
          <a:xfrm>
            <a:off x="1093652" y="0"/>
            <a:ext cx="7056696" cy="514372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7217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/>
        </p:nvSpPr>
        <p:spPr>
          <a:xfrm>
            <a:off x="-8025" y="-4200"/>
            <a:ext cx="9144000" cy="5143500"/>
          </a:xfrm>
          <a:prstGeom prst="rect">
            <a:avLst/>
          </a:prstGeom>
          <a:solidFill>
            <a:srgbClr val="004A8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" name="Shape 87"/>
          <p:cNvSpPr txBox="1"/>
          <p:nvPr/>
        </p:nvSpPr>
        <p:spPr>
          <a:xfrm>
            <a:off x="1759125" y="1470750"/>
            <a:ext cx="5609700" cy="2202000"/>
          </a:xfrm>
          <a:prstGeom prst="rect">
            <a:avLst/>
          </a:prstGeom>
          <a:solidFill>
            <a:srgbClr val="004A83"/>
          </a:solidFill>
          <a:ln w="9525" cap="flat" cmpd="sng">
            <a:solidFill>
              <a:srgbClr val="004A83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lang="es" sz="3600" dirty="0" smtClea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s" sz="36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Citizens proposals</a:t>
            </a:r>
            <a:endParaRPr lang="es" sz="36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791925" cy="666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" name="Shape 89"/>
          <p:cNvCxnSpPr/>
          <p:nvPr/>
        </p:nvCxnSpPr>
        <p:spPr>
          <a:xfrm rot="10800000" flipH="1">
            <a:off x="120575" y="610400"/>
            <a:ext cx="8848500" cy="81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6" name="Imagen 93"/>
          <p:cNvPicPr/>
          <p:nvPr/>
        </p:nvPicPr>
        <p:blipFill>
          <a:blip r:embed="rId4"/>
          <a:stretch/>
        </p:blipFill>
        <p:spPr>
          <a:xfrm>
            <a:off x="1093653" y="1"/>
            <a:ext cx="6924918" cy="504574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72177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/>
        </p:nvSpPr>
        <p:spPr>
          <a:xfrm>
            <a:off x="-8025" y="-4200"/>
            <a:ext cx="9144000" cy="5143500"/>
          </a:xfrm>
          <a:prstGeom prst="rect">
            <a:avLst/>
          </a:prstGeom>
          <a:solidFill>
            <a:srgbClr val="004A8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" name="Shape 87"/>
          <p:cNvSpPr txBox="1"/>
          <p:nvPr/>
        </p:nvSpPr>
        <p:spPr>
          <a:xfrm>
            <a:off x="1759125" y="1470750"/>
            <a:ext cx="5609700" cy="2202000"/>
          </a:xfrm>
          <a:prstGeom prst="rect">
            <a:avLst/>
          </a:prstGeom>
          <a:solidFill>
            <a:srgbClr val="004A83"/>
          </a:solidFill>
          <a:ln w="9525" cap="flat" cmpd="sng">
            <a:solidFill>
              <a:srgbClr val="004A83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lang="es" sz="3600" dirty="0" smtClea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s" sz="36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Citizens proposals</a:t>
            </a:r>
            <a:endParaRPr lang="es" sz="36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791925" cy="666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" name="Shape 89"/>
          <p:cNvCxnSpPr/>
          <p:nvPr/>
        </p:nvCxnSpPr>
        <p:spPr>
          <a:xfrm rot="10800000" flipH="1">
            <a:off x="120575" y="610400"/>
            <a:ext cx="8848500" cy="81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6" name="Imagen 95"/>
          <p:cNvPicPr/>
          <p:nvPr/>
        </p:nvPicPr>
        <p:blipFill>
          <a:blip r:embed="rId4"/>
          <a:stretch/>
        </p:blipFill>
        <p:spPr>
          <a:xfrm>
            <a:off x="1141905" y="0"/>
            <a:ext cx="6854866" cy="514053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7217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/>
        </p:nvSpPr>
        <p:spPr>
          <a:xfrm>
            <a:off x="-8025" y="-4200"/>
            <a:ext cx="9144000" cy="5143500"/>
          </a:xfrm>
          <a:prstGeom prst="rect">
            <a:avLst/>
          </a:prstGeom>
          <a:solidFill>
            <a:srgbClr val="004A8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" name="Shape 87"/>
          <p:cNvSpPr txBox="1"/>
          <p:nvPr/>
        </p:nvSpPr>
        <p:spPr>
          <a:xfrm>
            <a:off x="1759125" y="1470750"/>
            <a:ext cx="5609700" cy="2202000"/>
          </a:xfrm>
          <a:prstGeom prst="rect">
            <a:avLst/>
          </a:prstGeom>
          <a:solidFill>
            <a:srgbClr val="004A83"/>
          </a:solidFill>
          <a:ln w="9525" cap="flat" cmpd="sng">
            <a:solidFill>
              <a:srgbClr val="004A83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lang="es" sz="3600" dirty="0" smtClea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s" sz="36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Citizens proposals</a:t>
            </a:r>
            <a:endParaRPr lang="es" sz="36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791925" cy="666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" name="Shape 89"/>
          <p:cNvCxnSpPr/>
          <p:nvPr/>
        </p:nvCxnSpPr>
        <p:spPr>
          <a:xfrm rot="10800000" flipH="1">
            <a:off x="120575" y="610400"/>
            <a:ext cx="8848500" cy="81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6" name="Imagen 94"/>
          <p:cNvPicPr/>
          <p:nvPr/>
        </p:nvPicPr>
        <p:blipFill>
          <a:blip r:embed="rId4"/>
          <a:stretch/>
        </p:blipFill>
        <p:spPr>
          <a:xfrm>
            <a:off x="2016828" y="245"/>
            <a:ext cx="5053339" cy="514347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72177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hape 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08200"/>
            <a:ext cx="9402975" cy="6512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Shape 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8550" y="-522350"/>
            <a:ext cx="10230725" cy="681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Shape 1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524" y="0"/>
            <a:ext cx="9558374" cy="53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hape 183"/>
          <p:cNvPicPr preferRelativeResize="0"/>
          <p:nvPr/>
        </p:nvPicPr>
        <p:blipFill rotWithShape="1">
          <a:blip r:embed="rId3">
            <a:alphaModFix/>
          </a:blip>
          <a:srcRect l="3169" r="481" b="4807"/>
          <a:stretch/>
        </p:blipFill>
        <p:spPr>
          <a:xfrm>
            <a:off x="-20600" y="-1609250"/>
            <a:ext cx="9164696" cy="6791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Shape 1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1850" y="-67575"/>
            <a:ext cx="9384275" cy="5278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Shape 1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2800"/>
            <a:ext cx="9226174" cy="522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-8025" y="-4200"/>
            <a:ext cx="9144000" cy="5143500"/>
          </a:xfrm>
          <a:prstGeom prst="rect">
            <a:avLst/>
          </a:prstGeom>
          <a:solidFill>
            <a:srgbClr val="004A8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" name="Shape 71"/>
          <p:cNvSpPr txBox="1"/>
          <p:nvPr/>
        </p:nvSpPr>
        <p:spPr>
          <a:xfrm>
            <a:off x="1759125" y="1470750"/>
            <a:ext cx="5609700" cy="2202000"/>
          </a:xfrm>
          <a:prstGeom prst="rect">
            <a:avLst/>
          </a:prstGeom>
          <a:noFill/>
          <a:ln w="9525" cap="flat" cmpd="sng">
            <a:solidFill>
              <a:srgbClr val="004A83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s" sz="36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Main objective for Madrid</a:t>
            </a:r>
            <a:r>
              <a:rPr lang="es" sz="36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</a:p>
          <a:p>
            <a:pPr lvl="0" algn="ctr" rtl="0">
              <a:spcBef>
                <a:spcPts val="0"/>
              </a:spcBef>
              <a:buNone/>
            </a:pPr>
            <a:endParaRPr sz="24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s" sz="24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Make Madrid a city where its citizens decide what kind of city model they want.</a:t>
            </a:r>
          </a:p>
        </p:txBody>
      </p:sp>
      <p:pic>
        <p:nvPicPr>
          <p:cNvPr id="72" name="Shape 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791925" cy="666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" name="Shape 73"/>
          <p:cNvCxnSpPr/>
          <p:nvPr/>
        </p:nvCxnSpPr>
        <p:spPr>
          <a:xfrm rot="10800000" flipH="1">
            <a:off x="120575" y="610400"/>
            <a:ext cx="8848500" cy="81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Shape 1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" y="0"/>
            <a:ext cx="9144000" cy="685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/>
        </p:nvSpPr>
        <p:spPr>
          <a:xfrm>
            <a:off x="-8025" y="-4200"/>
            <a:ext cx="9144000" cy="5143500"/>
          </a:xfrm>
          <a:prstGeom prst="rect">
            <a:avLst/>
          </a:prstGeom>
          <a:solidFill>
            <a:srgbClr val="004A8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4" name="Shape 204"/>
          <p:cNvSpPr txBox="1"/>
          <p:nvPr/>
        </p:nvSpPr>
        <p:spPr>
          <a:xfrm>
            <a:off x="1759125" y="1470750"/>
            <a:ext cx="5609700" cy="220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s" sz="60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Colegislation</a:t>
            </a:r>
            <a:endParaRPr lang="es" sz="6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5" name="Shape 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791925" cy="666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6" name="Shape 206"/>
          <p:cNvCxnSpPr/>
          <p:nvPr/>
        </p:nvCxnSpPr>
        <p:spPr>
          <a:xfrm rot="10800000" flipH="1">
            <a:off x="120575" y="610400"/>
            <a:ext cx="8848500" cy="81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22552405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/>
        </p:nvSpPr>
        <p:spPr>
          <a:xfrm>
            <a:off x="-8025" y="-4200"/>
            <a:ext cx="9144000" cy="5143500"/>
          </a:xfrm>
          <a:prstGeom prst="rect">
            <a:avLst/>
          </a:prstGeom>
          <a:solidFill>
            <a:srgbClr val="004A8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" name="Shape 87"/>
          <p:cNvSpPr txBox="1"/>
          <p:nvPr/>
        </p:nvSpPr>
        <p:spPr>
          <a:xfrm>
            <a:off x="1759125" y="1470750"/>
            <a:ext cx="5609700" cy="2202000"/>
          </a:xfrm>
          <a:prstGeom prst="rect">
            <a:avLst/>
          </a:prstGeom>
          <a:solidFill>
            <a:srgbClr val="004A83"/>
          </a:solidFill>
          <a:ln w="9525" cap="flat" cmpd="sng">
            <a:solidFill>
              <a:srgbClr val="004A83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s" sz="36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Colegislation</a:t>
            </a:r>
            <a:endParaRPr lang="es" sz="36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791925" cy="666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" name="Shape 89"/>
          <p:cNvCxnSpPr/>
          <p:nvPr/>
        </p:nvCxnSpPr>
        <p:spPr>
          <a:xfrm rot="10800000" flipH="1">
            <a:off x="120575" y="610400"/>
            <a:ext cx="8848500" cy="81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6" name="Imagen 5"/>
          <p:cNvPicPr/>
          <p:nvPr/>
        </p:nvPicPr>
        <p:blipFill>
          <a:blip r:embed="rId4"/>
          <a:stretch/>
        </p:blipFill>
        <p:spPr>
          <a:xfrm>
            <a:off x="1591859" y="238081"/>
            <a:ext cx="6036524" cy="467882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26175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/>
        </p:nvSpPr>
        <p:spPr>
          <a:xfrm>
            <a:off x="-8025" y="-4200"/>
            <a:ext cx="9144000" cy="5143500"/>
          </a:xfrm>
          <a:prstGeom prst="rect">
            <a:avLst/>
          </a:prstGeom>
          <a:solidFill>
            <a:srgbClr val="004A8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" name="Shape 87"/>
          <p:cNvSpPr txBox="1"/>
          <p:nvPr/>
        </p:nvSpPr>
        <p:spPr>
          <a:xfrm>
            <a:off x="1759125" y="1470750"/>
            <a:ext cx="5609700" cy="2202000"/>
          </a:xfrm>
          <a:prstGeom prst="rect">
            <a:avLst/>
          </a:prstGeom>
          <a:solidFill>
            <a:srgbClr val="004A83"/>
          </a:solidFill>
          <a:ln w="9525" cap="flat" cmpd="sng">
            <a:solidFill>
              <a:srgbClr val="004A83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s" sz="36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Colegislation</a:t>
            </a:r>
            <a:endParaRPr lang="es" sz="36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791925" cy="666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" name="Shape 89"/>
          <p:cNvCxnSpPr/>
          <p:nvPr/>
        </p:nvCxnSpPr>
        <p:spPr>
          <a:xfrm rot="10800000" flipH="1">
            <a:off x="120575" y="610400"/>
            <a:ext cx="8848500" cy="81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7" name="Imagen 81"/>
          <p:cNvPicPr/>
          <p:nvPr/>
        </p:nvPicPr>
        <p:blipFill>
          <a:blip r:embed="rId4"/>
          <a:stretch/>
        </p:blipFill>
        <p:spPr>
          <a:xfrm>
            <a:off x="1132353" y="245"/>
            <a:ext cx="6884503" cy="519246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4395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/>
        </p:nvSpPr>
        <p:spPr>
          <a:xfrm>
            <a:off x="-8025" y="-4200"/>
            <a:ext cx="9144000" cy="5143500"/>
          </a:xfrm>
          <a:prstGeom prst="rect">
            <a:avLst/>
          </a:prstGeom>
          <a:solidFill>
            <a:srgbClr val="004A8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" name="Shape 87"/>
          <p:cNvSpPr txBox="1"/>
          <p:nvPr/>
        </p:nvSpPr>
        <p:spPr>
          <a:xfrm>
            <a:off x="1759125" y="1470750"/>
            <a:ext cx="5609700" cy="2202000"/>
          </a:xfrm>
          <a:prstGeom prst="rect">
            <a:avLst/>
          </a:prstGeom>
          <a:solidFill>
            <a:srgbClr val="004A83"/>
          </a:solidFill>
          <a:ln w="9525" cap="flat" cmpd="sng">
            <a:solidFill>
              <a:srgbClr val="004A83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s" sz="36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Colegislation</a:t>
            </a:r>
            <a:endParaRPr lang="es" sz="36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791925" cy="666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" name="Shape 89"/>
          <p:cNvCxnSpPr/>
          <p:nvPr/>
        </p:nvCxnSpPr>
        <p:spPr>
          <a:xfrm rot="10800000" flipH="1">
            <a:off x="120575" y="610400"/>
            <a:ext cx="8848500" cy="81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6" name="Imagen 5"/>
          <p:cNvPicPr/>
          <p:nvPr/>
        </p:nvPicPr>
        <p:blipFill>
          <a:blip r:embed="rId4"/>
          <a:stretch/>
        </p:blipFill>
        <p:spPr>
          <a:xfrm>
            <a:off x="1151703" y="0"/>
            <a:ext cx="6849232" cy="520789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4062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/>
        </p:nvSpPr>
        <p:spPr>
          <a:xfrm>
            <a:off x="-8025" y="-4200"/>
            <a:ext cx="9144000" cy="5143500"/>
          </a:xfrm>
          <a:prstGeom prst="rect">
            <a:avLst/>
          </a:prstGeom>
          <a:solidFill>
            <a:srgbClr val="004A8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" name="Shape 87"/>
          <p:cNvSpPr txBox="1"/>
          <p:nvPr/>
        </p:nvSpPr>
        <p:spPr>
          <a:xfrm>
            <a:off x="1759125" y="1470750"/>
            <a:ext cx="5609700" cy="2202000"/>
          </a:xfrm>
          <a:prstGeom prst="rect">
            <a:avLst/>
          </a:prstGeom>
          <a:solidFill>
            <a:srgbClr val="004A83"/>
          </a:solidFill>
          <a:ln w="9525" cap="flat" cmpd="sng">
            <a:solidFill>
              <a:srgbClr val="004A83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s" sz="36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Colegislation</a:t>
            </a:r>
            <a:endParaRPr lang="es" sz="36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791925" cy="666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" name="Shape 89"/>
          <p:cNvCxnSpPr/>
          <p:nvPr/>
        </p:nvCxnSpPr>
        <p:spPr>
          <a:xfrm rot="10800000" flipH="1">
            <a:off x="120575" y="610400"/>
            <a:ext cx="8848500" cy="81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6" name="Imagen 5"/>
          <p:cNvPicPr/>
          <p:nvPr/>
        </p:nvPicPr>
        <p:blipFill>
          <a:blip r:embed="rId4"/>
          <a:stretch/>
        </p:blipFill>
        <p:spPr>
          <a:xfrm>
            <a:off x="1142640" y="0"/>
            <a:ext cx="6858295" cy="514347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2078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/>
        </p:nvSpPr>
        <p:spPr>
          <a:xfrm>
            <a:off x="-8025" y="-4200"/>
            <a:ext cx="9144000" cy="5143500"/>
          </a:xfrm>
          <a:prstGeom prst="rect">
            <a:avLst/>
          </a:prstGeom>
          <a:solidFill>
            <a:srgbClr val="004A8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" name="Shape 87"/>
          <p:cNvSpPr txBox="1"/>
          <p:nvPr/>
        </p:nvSpPr>
        <p:spPr>
          <a:xfrm>
            <a:off x="1759125" y="1470750"/>
            <a:ext cx="5609700" cy="2202000"/>
          </a:xfrm>
          <a:prstGeom prst="rect">
            <a:avLst/>
          </a:prstGeom>
          <a:solidFill>
            <a:srgbClr val="004A83"/>
          </a:solidFill>
          <a:ln w="9525" cap="flat" cmpd="sng">
            <a:solidFill>
              <a:srgbClr val="004A83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s" sz="36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Colegislation</a:t>
            </a:r>
            <a:endParaRPr lang="es" sz="36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791925" cy="666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" name="Shape 89"/>
          <p:cNvCxnSpPr/>
          <p:nvPr/>
        </p:nvCxnSpPr>
        <p:spPr>
          <a:xfrm rot="10800000" flipH="1">
            <a:off x="120575" y="610400"/>
            <a:ext cx="8848500" cy="81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7" name="Imagen 84"/>
          <p:cNvPicPr/>
          <p:nvPr/>
        </p:nvPicPr>
        <p:blipFill>
          <a:blip r:embed="rId4"/>
          <a:stretch/>
        </p:blipFill>
        <p:spPr>
          <a:xfrm>
            <a:off x="1127944" y="245"/>
            <a:ext cx="6921979" cy="51268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46914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/>
        </p:nvSpPr>
        <p:spPr>
          <a:xfrm>
            <a:off x="-8025" y="-4200"/>
            <a:ext cx="9144000" cy="5143500"/>
          </a:xfrm>
          <a:prstGeom prst="rect">
            <a:avLst/>
          </a:prstGeom>
          <a:solidFill>
            <a:srgbClr val="004A8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4" name="Shape 204"/>
          <p:cNvSpPr txBox="1"/>
          <p:nvPr/>
        </p:nvSpPr>
        <p:spPr>
          <a:xfrm>
            <a:off x="1759125" y="1470750"/>
            <a:ext cx="5609700" cy="220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s" sz="60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Decide madrid in numbers</a:t>
            </a:r>
            <a:endParaRPr lang="es" sz="6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5" name="Shape 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791925" cy="666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6" name="Shape 206"/>
          <p:cNvCxnSpPr/>
          <p:nvPr/>
        </p:nvCxnSpPr>
        <p:spPr>
          <a:xfrm rot="10800000" flipH="1">
            <a:off x="120575" y="610400"/>
            <a:ext cx="8848500" cy="81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/>
        </p:nvSpPr>
        <p:spPr>
          <a:xfrm>
            <a:off x="-8025" y="-4200"/>
            <a:ext cx="9144000" cy="5143500"/>
          </a:xfrm>
          <a:prstGeom prst="rect">
            <a:avLst/>
          </a:prstGeom>
          <a:solidFill>
            <a:srgbClr val="004A8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2" name="Shape 212"/>
          <p:cNvSpPr txBox="1"/>
          <p:nvPr/>
        </p:nvSpPr>
        <p:spPr>
          <a:xfrm>
            <a:off x="1759125" y="1470750"/>
            <a:ext cx="5609700" cy="220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s" sz="60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455.000</a:t>
            </a:r>
            <a:endParaRPr lang="es" sz="6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s" sz="36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personas registradas en decide.madrid.es</a:t>
            </a:r>
          </a:p>
        </p:txBody>
      </p:sp>
      <p:pic>
        <p:nvPicPr>
          <p:cNvPr id="213" name="Shape 2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791925" cy="666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4" name="Shape 214"/>
          <p:cNvCxnSpPr/>
          <p:nvPr/>
        </p:nvCxnSpPr>
        <p:spPr>
          <a:xfrm rot="10800000" flipH="1">
            <a:off x="120575" y="610400"/>
            <a:ext cx="8848500" cy="81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/>
        </p:nvSpPr>
        <p:spPr>
          <a:xfrm>
            <a:off x="-8025" y="-4200"/>
            <a:ext cx="9144000" cy="5143500"/>
          </a:xfrm>
          <a:prstGeom prst="rect">
            <a:avLst/>
          </a:prstGeom>
          <a:solidFill>
            <a:srgbClr val="004A8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0" name="Shape 220"/>
          <p:cNvSpPr txBox="1"/>
          <p:nvPr/>
        </p:nvSpPr>
        <p:spPr>
          <a:xfrm>
            <a:off x="1759125" y="1422525"/>
            <a:ext cx="5609700" cy="220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rgbClr val="000000"/>
              </a:buClr>
              <a:buSzPts val="1100"/>
              <a:buFont typeface="Arial"/>
              <a:buNone/>
            </a:pPr>
            <a:r>
              <a:rPr lang="es" sz="60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+100 governments</a:t>
            </a:r>
            <a:endParaRPr lang="es" sz="6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algn="ctr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ES" sz="36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</a:t>
            </a:r>
            <a:r>
              <a:rPr lang="es" sz="36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sing Consul</a:t>
            </a:r>
            <a:endParaRPr lang="es" sz="36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algn="ctr" rtl="0">
              <a:spcBef>
                <a:spcPts val="0"/>
              </a:spcBef>
              <a:buNone/>
            </a:pPr>
            <a:endParaRPr sz="36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1" name="Shape 2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791925" cy="666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2" name="Shape 222"/>
          <p:cNvCxnSpPr/>
          <p:nvPr/>
        </p:nvCxnSpPr>
        <p:spPr>
          <a:xfrm rot="10800000" flipH="1">
            <a:off x="120575" y="610400"/>
            <a:ext cx="8848500" cy="81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/>
        </p:nvSpPr>
        <p:spPr>
          <a:xfrm>
            <a:off x="-8025" y="-4200"/>
            <a:ext cx="9144000" cy="5143500"/>
          </a:xfrm>
          <a:prstGeom prst="rect">
            <a:avLst/>
          </a:prstGeom>
          <a:solidFill>
            <a:srgbClr val="004A8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" name="Shape 79"/>
          <p:cNvSpPr txBox="1"/>
          <p:nvPr/>
        </p:nvSpPr>
        <p:spPr>
          <a:xfrm>
            <a:off x="1759125" y="1470750"/>
            <a:ext cx="5609700" cy="2202000"/>
          </a:xfrm>
          <a:prstGeom prst="rect">
            <a:avLst/>
          </a:prstGeom>
          <a:noFill/>
          <a:ln w="9525" cap="flat" cmpd="sng">
            <a:solidFill>
              <a:srgbClr val="004A83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s" sz="36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How have we done this?</a:t>
            </a:r>
            <a:endParaRPr lang="es" sz="36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algn="ctr" rtl="0">
              <a:spcBef>
                <a:spcPts val="0"/>
              </a:spcBef>
              <a:buNone/>
            </a:pPr>
            <a:endParaRPr sz="24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s" sz="24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Building binding participatory mechanisms that legally enable people to take decisions.</a:t>
            </a:r>
          </a:p>
        </p:txBody>
      </p:sp>
      <p:pic>
        <p:nvPicPr>
          <p:cNvPr id="80" name="Shape 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791925" cy="666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" name="Shape 81"/>
          <p:cNvCxnSpPr/>
          <p:nvPr/>
        </p:nvCxnSpPr>
        <p:spPr>
          <a:xfrm rot="10800000" flipH="1">
            <a:off x="120575" y="610400"/>
            <a:ext cx="8848500" cy="81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Shape 2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9637" y="-546200"/>
            <a:ext cx="9403275" cy="6267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Shape 2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01850" y="0"/>
            <a:ext cx="10321154" cy="517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Shape 237"/>
          <p:cNvPicPr preferRelativeResize="0"/>
          <p:nvPr/>
        </p:nvPicPr>
        <p:blipFill rotWithShape="1">
          <a:blip r:embed="rId3">
            <a:alphaModFix/>
          </a:blip>
          <a:srcRect l="1311" t="8387" r="1525" b="7572"/>
          <a:stretch/>
        </p:blipFill>
        <p:spPr>
          <a:xfrm>
            <a:off x="-474175" y="0"/>
            <a:ext cx="1057165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/>
        </p:nvSpPr>
        <p:spPr>
          <a:xfrm>
            <a:off x="-8025" y="-4200"/>
            <a:ext cx="9144000" cy="5143500"/>
          </a:xfrm>
          <a:prstGeom prst="rect">
            <a:avLst/>
          </a:prstGeom>
          <a:solidFill>
            <a:srgbClr val="004A8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3" name="Shape 253"/>
          <p:cNvSpPr txBox="1"/>
          <p:nvPr/>
        </p:nvSpPr>
        <p:spPr>
          <a:xfrm>
            <a:off x="525475" y="3745125"/>
            <a:ext cx="2424000" cy="108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s" sz="6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75,8%</a:t>
            </a:r>
          </a:p>
          <a:p>
            <a:pPr lvl="0" algn="ctr" rtl="0">
              <a:spcBef>
                <a:spcPts val="0"/>
              </a:spcBef>
              <a:buNone/>
            </a:pPr>
            <a:endParaRPr sz="3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algn="ctr" rtl="0">
              <a:spcBef>
                <a:spcPts val="0"/>
              </a:spcBef>
              <a:buNone/>
            </a:pPr>
            <a:endParaRPr sz="3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4" name="Shape 254"/>
          <p:cNvSpPr txBox="1"/>
          <p:nvPr/>
        </p:nvSpPr>
        <p:spPr>
          <a:xfrm>
            <a:off x="3062000" y="4051625"/>
            <a:ext cx="5432700" cy="54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 los madrileños/as está “Totalmente” o “Bastante a favor” de que el ayuntamiento realice estas consultas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rtl="0">
              <a:spcBef>
                <a:spcPts val="0"/>
              </a:spcBef>
              <a:buNone/>
            </a:pP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5" name="Shape 2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6501" y="906975"/>
            <a:ext cx="7010974" cy="290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Shape 2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791925" cy="666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7" name="Shape 257"/>
          <p:cNvCxnSpPr/>
          <p:nvPr/>
        </p:nvCxnSpPr>
        <p:spPr>
          <a:xfrm rot="10800000" flipH="1">
            <a:off x="120575" y="610400"/>
            <a:ext cx="8848500" cy="81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/>
        </p:nvSpPr>
        <p:spPr>
          <a:xfrm>
            <a:off x="-8025" y="-4200"/>
            <a:ext cx="9144000" cy="5143500"/>
          </a:xfrm>
          <a:prstGeom prst="rect">
            <a:avLst/>
          </a:prstGeom>
          <a:solidFill>
            <a:srgbClr val="004A8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3" name="Shape 263"/>
          <p:cNvSpPr txBox="1"/>
          <p:nvPr/>
        </p:nvSpPr>
        <p:spPr>
          <a:xfrm>
            <a:off x="525475" y="3745125"/>
            <a:ext cx="2424000" cy="108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s" sz="6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63%</a:t>
            </a:r>
          </a:p>
          <a:p>
            <a:pPr lvl="0" algn="ctr" rtl="0">
              <a:spcBef>
                <a:spcPts val="0"/>
              </a:spcBef>
              <a:buNone/>
            </a:pPr>
            <a:endParaRPr sz="3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algn="ctr" rtl="0">
              <a:spcBef>
                <a:spcPts val="0"/>
              </a:spcBef>
              <a:buNone/>
            </a:pPr>
            <a:endParaRPr sz="3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4" name="Shape 264"/>
          <p:cNvSpPr txBox="1"/>
          <p:nvPr/>
        </p:nvSpPr>
        <p:spPr>
          <a:xfrm>
            <a:off x="2748550" y="4019475"/>
            <a:ext cx="5432700" cy="54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 los madrileños/as considera que deberían realizarse “Como mínimo entre 1 y 4 veces al año”</a:t>
            </a:r>
          </a:p>
          <a:p>
            <a:pPr lvl="0" rtl="0">
              <a:spcBef>
                <a:spcPts val="0"/>
              </a:spcBef>
              <a:buNone/>
            </a:pP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rtl="0">
              <a:spcBef>
                <a:spcPts val="0"/>
              </a:spcBef>
              <a:buNone/>
            </a:pP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5" name="Shape 2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5800" y="976500"/>
            <a:ext cx="6192399" cy="256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Shape 2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791925" cy="666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7" name="Shape 267"/>
          <p:cNvCxnSpPr/>
          <p:nvPr/>
        </p:nvCxnSpPr>
        <p:spPr>
          <a:xfrm rot="10800000" flipH="1">
            <a:off x="120575" y="610400"/>
            <a:ext cx="8848500" cy="81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/>
        </p:nvSpPr>
        <p:spPr>
          <a:xfrm>
            <a:off x="-8025" y="-4200"/>
            <a:ext cx="9144000" cy="5143500"/>
          </a:xfrm>
          <a:prstGeom prst="rect">
            <a:avLst/>
          </a:prstGeom>
          <a:solidFill>
            <a:srgbClr val="004A8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3" name="Shape 273"/>
          <p:cNvSpPr txBox="1"/>
          <p:nvPr/>
        </p:nvSpPr>
        <p:spPr>
          <a:xfrm>
            <a:off x="525475" y="3849600"/>
            <a:ext cx="2424000" cy="108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rgbClr val="000000"/>
              </a:buClr>
              <a:buSzPts val="1100"/>
              <a:buFont typeface="Arial"/>
              <a:buNone/>
            </a:pPr>
            <a:r>
              <a:rPr lang="es" sz="6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87,8%</a:t>
            </a:r>
          </a:p>
          <a:p>
            <a:pPr lvl="0" algn="ctr" rtl="0">
              <a:spcBef>
                <a:spcPts val="0"/>
              </a:spcBef>
              <a:buNone/>
            </a:pPr>
            <a:endParaRPr sz="3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algn="ctr" rtl="0">
              <a:spcBef>
                <a:spcPts val="0"/>
              </a:spcBef>
              <a:buNone/>
            </a:pPr>
            <a:endParaRPr sz="3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4" name="Shape 274"/>
          <p:cNvSpPr txBox="1"/>
          <p:nvPr/>
        </p:nvSpPr>
        <p:spPr>
          <a:xfrm>
            <a:off x="3005725" y="4188225"/>
            <a:ext cx="5432700" cy="54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 los madrileños/as considera que la facilidad para participar ha sido “Alta” o “Muy alta”</a:t>
            </a:r>
          </a:p>
          <a:p>
            <a:pPr lvl="0" rtl="0">
              <a:spcBef>
                <a:spcPts val="0"/>
              </a:spcBef>
              <a:buNone/>
            </a:pP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rtl="0">
              <a:spcBef>
                <a:spcPts val="0"/>
              </a:spcBef>
              <a:buNone/>
            </a:pP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5" name="Shape 2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9125" y="803976"/>
            <a:ext cx="6045742" cy="308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Shape 2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791925" cy="666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7" name="Shape 277"/>
          <p:cNvCxnSpPr/>
          <p:nvPr/>
        </p:nvCxnSpPr>
        <p:spPr>
          <a:xfrm rot="10800000" flipH="1">
            <a:off x="120575" y="610400"/>
            <a:ext cx="8848500" cy="81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/>
          <p:nvPr/>
        </p:nvSpPr>
        <p:spPr>
          <a:xfrm>
            <a:off x="-8025" y="-4200"/>
            <a:ext cx="9144000" cy="5143500"/>
          </a:xfrm>
          <a:prstGeom prst="rect">
            <a:avLst/>
          </a:prstGeom>
          <a:solidFill>
            <a:srgbClr val="004A8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3" name="Shape 283"/>
          <p:cNvSpPr txBox="1"/>
          <p:nvPr/>
        </p:nvSpPr>
        <p:spPr>
          <a:xfrm>
            <a:off x="1759125" y="1470750"/>
            <a:ext cx="5609700" cy="220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3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4" name="Shape 2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791925" cy="666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5" name="Shape 285"/>
          <p:cNvCxnSpPr/>
          <p:nvPr/>
        </p:nvCxnSpPr>
        <p:spPr>
          <a:xfrm rot="10800000" flipH="1">
            <a:off x="120575" y="610400"/>
            <a:ext cx="8848500" cy="81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8" name="Imagen 7"/>
          <p:cNvPicPr/>
          <p:nvPr/>
        </p:nvPicPr>
        <p:blipFill>
          <a:blip r:embed="rId4"/>
          <a:stretch/>
        </p:blipFill>
        <p:spPr>
          <a:xfrm>
            <a:off x="1142640" y="245"/>
            <a:ext cx="6858295" cy="525467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85870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/>
        </p:nvSpPr>
        <p:spPr>
          <a:xfrm>
            <a:off x="-8025" y="35975"/>
            <a:ext cx="9144000" cy="5143500"/>
          </a:xfrm>
          <a:prstGeom prst="rect">
            <a:avLst/>
          </a:prstGeom>
          <a:solidFill>
            <a:srgbClr val="004A8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292" name="Shape 2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8013" y="521475"/>
            <a:ext cx="1791925" cy="66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Shape 2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5350" y="4092596"/>
            <a:ext cx="3193276" cy="5824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Shape 294"/>
          <p:cNvSpPr txBox="1"/>
          <p:nvPr/>
        </p:nvSpPr>
        <p:spPr>
          <a:xfrm>
            <a:off x="1759125" y="1470750"/>
            <a:ext cx="5609700" cy="2202000"/>
          </a:xfrm>
          <a:prstGeom prst="rect">
            <a:avLst/>
          </a:prstGeom>
          <a:noFill/>
          <a:ln w="9525" cap="flat" cmpd="sng">
            <a:solidFill>
              <a:srgbClr val="004A83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3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s"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Os esperamos.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s"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Gracias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/>
        </p:nvSpPr>
        <p:spPr>
          <a:xfrm>
            <a:off x="-8025" y="-4200"/>
            <a:ext cx="9144000" cy="5143500"/>
          </a:xfrm>
          <a:prstGeom prst="rect">
            <a:avLst/>
          </a:prstGeom>
          <a:solidFill>
            <a:srgbClr val="004A8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" name="Shape 87"/>
          <p:cNvSpPr txBox="1"/>
          <p:nvPr/>
        </p:nvSpPr>
        <p:spPr>
          <a:xfrm>
            <a:off x="1759125" y="1470750"/>
            <a:ext cx="5609700" cy="2202000"/>
          </a:xfrm>
          <a:prstGeom prst="rect">
            <a:avLst/>
          </a:prstGeom>
          <a:solidFill>
            <a:srgbClr val="004A83"/>
          </a:solidFill>
          <a:ln w="9525" cap="flat" cmpd="sng">
            <a:solidFill>
              <a:srgbClr val="004A83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lang="es" sz="3600" dirty="0" smtClea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s" sz="36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Citizens </a:t>
            </a:r>
            <a:r>
              <a:rPr lang="es" sz="36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debates</a:t>
            </a:r>
            <a:endParaRPr lang="es" sz="36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791925" cy="666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" name="Shape 89"/>
          <p:cNvCxnSpPr/>
          <p:nvPr/>
        </p:nvCxnSpPr>
        <p:spPr>
          <a:xfrm rot="10800000" flipH="1">
            <a:off x="120575" y="610400"/>
            <a:ext cx="8848500" cy="81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/>
        </p:nvSpPr>
        <p:spPr>
          <a:xfrm>
            <a:off x="-8025" y="-4200"/>
            <a:ext cx="9144000" cy="5143500"/>
          </a:xfrm>
          <a:prstGeom prst="rect">
            <a:avLst/>
          </a:prstGeom>
          <a:solidFill>
            <a:srgbClr val="004A8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4" name="Shape 204"/>
          <p:cNvSpPr txBox="1"/>
          <p:nvPr/>
        </p:nvSpPr>
        <p:spPr>
          <a:xfrm>
            <a:off x="1759125" y="1470750"/>
            <a:ext cx="5609700" cy="220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s" sz="60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Colegislation</a:t>
            </a:r>
            <a:endParaRPr lang="es" sz="6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5" name="Shape 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791925" cy="666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6" name="Shape 206"/>
          <p:cNvCxnSpPr/>
          <p:nvPr/>
        </p:nvCxnSpPr>
        <p:spPr>
          <a:xfrm rot="10800000" flipH="1">
            <a:off x="120575" y="610400"/>
            <a:ext cx="8848500" cy="81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6" name="Imagen 5"/>
          <p:cNvPicPr/>
          <p:nvPr/>
        </p:nvPicPr>
        <p:blipFill>
          <a:blip r:embed="rId4"/>
          <a:stretch/>
        </p:blipFill>
        <p:spPr>
          <a:xfrm>
            <a:off x="1142640" y="0"/>
            <a:ext cx="6951862" cy="509473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2275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/>
        </p:nvSpPr>
        <p:spPr>
          <a:xfrm>
            <a:off x="-8025" y="-4200"/>
            <a:ext cx="9144000" cy="5143500"/>
          </a:xfrm>
          <a:prstGeom prst="rect">
            <a:avLst/>
          </a:prstGeom>
          <a:solidFill>
            <a:srgbClr val="004A8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4" name="Shape 204"/>
          <p:cNvSpPr txBox="1"/>
          <p:nvPr/>
        </p:nvSpPr>
        <p:spPr>
          <a:xfrm>
            <a:off x="1759125" y="1470750"/>
            <a:ext cx="5609700" cy="220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s" sz="60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Colegislation</a:t>
            </a:r>
            <a:endParaRPr lang="es" sz="6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5" name="Shape 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791925" cy="666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6" name="Shape 206"/>
          <p:cNvCxnSpPr/>
          <p:nvPr/>
        </p:nvCxnSpPr>
        <p:spPr>
          <a:xfrm rot="10800000" flipH="1">
            <a:off x="120575" y="610400"/>
            <a:ext cx="8848500" cy="81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6" name="Imagen 5"/>
          <p:cNvPicPr/>
          <p:nvPr/>
        </p:nvPicPr>
        <p:blipFill>
          <a:blip r:embed="rId4"/>
          <a:stretch/>
        </p:blipFill>
        <p:spPr>
          <a:xfrm>
            <a:off x="1142885" y="-1714"/>
            <a:ext cx="6907038" cy="507783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29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/>
        </p:nvSpPr>
        <p:spPr>
          <a:xfrm>
            <a:off x="-8025" y="-4200"/>
            <a:ext cx="9144000" cy="5143500"/>
          </a:xfrm>
          <a:prstGeom prst="rect">
            <a:avLst/>
          </a:prstGeom>
          <a:solidFill>
            <a:srgbClr val="004A8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" name="Shape 87"/>
          <p:cNvSpPr txBox="1"/>
          <p:nvPr/>
        </p:nvSpPr>
        <p:spPr>
          <a:xfrm>
            <a:off x="1759125" y="1470750"/>
            <a:ext cx="5609700" cy="2202000"/>
          </a:xfrm>
          <a:prstGeom prst="rect">
            <a:avLst/>
          </a:prstGeom>
          <a:solidFill>
            <a:srgbClr val="004A83"/>
          </a:solidFill>
          <a:ln w="9525" cap="flat" cmpd="sng">
            <a:solidFill>
              <a:srgbClr val="004A83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lang="es" sz="3600" dirty="0" smtClea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s" sz="36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Citizens proposals</a:t>
            </a:r>
            <a:endParaRPr lang="es" sz="36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791925" cy="666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" name="Shape 89"/>
          <p:cNvCxnSpPr/>
          <p:nvPr/>
        </p:nvCxnSpPr>
        <p:spPr>
          <a:xfrm rot="10800000" flipH="1">
            <a:off x="120575" y="610400"/>
            <a:ext cx="8848500" cy="81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3215507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/>
        </p:nvSpPr>
        <p:spPr>
          <a:xfrm>
            <a:off x="-8025" y="-4200"/>
            <a:ext cx="9144000" cy="5143500"/>
          </a:xfrm>
          <a:prstGeom prst="rect">
            <a:avLst/>
          </a:prstGeom>
          <a:solidFill>
            <a:srgbClr val="004A8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791925" cy="666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" name="Shape 89"/>
          <p:cNvCxnSpPr/>
          <p:nvPr/>
        </p:nvCxnSpPr>
        <p:spPr>
          <a:xfrm rot="10800000" flipH="1">
            <a:off x="120575" y="610400"/>
            <a:ext cx="8848500" cy="81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6" name="Imagen 5"/>
          <p:cNvPicPr/>
          <p:nvPr/>
        </p:nvPicPr>
        <p:blipFill>
          <a:blip r:embed="rId4"/>
          <a:stretch/>
        </p:blipFill>
        <p:spPr>
          <a:xfrm>
            <a:off x="1142640" y="1"/>
            <a:ext cx="6922224" cy="504574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4963240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4A83"/>
        </a:solidFill>
        <a:ln w="9525" cap="flat" cmpd="sng">
          <a:solidFill>
            <a:schemeClr val="dk2"/>
          </a:solidFill>
          <a:prstDash val="solid"/>
          <a:round/>
          <a:headEnd type="none" w="med" len="med"/>
          <a:tailEnd type="none" w="med" len="med"/>
        </a:ln>
      </a:spPr>
      <a:bodyPr wrap="square" lIns="91425" tIns="91425" rIns="91425" bIns="91425" anchor="ctr" anchorCtr="0">
        <a:noAutofit/>
      </a:bodyPr>
      <a:lstStyle>
        <a:defPPr rtl="0">
          <a:spcBef>
            <a:spcPts val="0"/>
          </a:spcBef>
          <a:buNone/>
          <a:defRPr>
            <a:latin typeface="Montserrat"/>
            <a:ea typeface="Montserrat"/>
            <a:cs typeface="Montserrat"/>
            <a:sym typeface="Montserrat"/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166</Words>
  <Application>Microsoft Office PowerPoint</Application>
  <PresentationFormat>Presentación en pantalla (16:9)</PresentationFormat>
  <Paragraphs>47</Paragraphs>
  <Slides>47</Slides>
  <Notes>47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50" baseType="lpstr">
      <vt:lpstr>Arial</vt:lpstr>
      <vt:lpstr>Montserrat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Victoria Anderica</dc:creator>
  <cp:lastModifiedBy>Victoria Anderica</cp:lastModifiedBy>
  <cp:revision>9</cp:revision>
  <dcterms:modified xsi:type="dcterms:W3CDTF">2019-05-07T12:37:44Z</dcterms:modified>
</cp:coreProperties>
</file>