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59" r:id="rId3"/>
    <p:sldId id="275" r:id="rId4"/>
    <p:sldId id="276" r:id="rId5"/>
    <p:sldId id="258" r:id="rId6"/>
    <p:sldId id="261" r:id="rId7"/>
    <p:sldId id="264" r:id="rId8"/>
    <p:sldId id="272" r:id="rId9"/>
    <p:sldId id="262" r:id="rId10"/>
    <p:sldId id="265" r:id="rId11"/>
    <p:sldId id="266" r:id="rId12"/>
    <p:sldId id="277" r:id="rId13"/>
    <p:sldId id="278" r:id="rId14"/>
    <p:sldId id="279" r:id="rId15"/>
    <p:sldId id="274" r:id="rId1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E41845A9-8921-4FD1-8F00-17EF1A025482}">
          <p14:sldIdLst>
            <p14:sldId id="257"/>
            <p14:sldId id="259"/>
            <p14:sldId id="275"/>
            <p14:sldId id="276"/>
            <p14:sldId id="258"/>
            <p14:sldId id="261"/>
            <p14:sldId id="264"/>
            <p14:sldId id="272"/>
            <p14:sldId id="262"/>
            <p14:sldId id="265"/>
            <p14:sldId id="266"/>
            <p14:sldId id="277"/>
            <p14:sldId id="278"/>
            <p14:sldId id="279"/>
            <p14:sldId id="2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753" autoAdjust="0"/>
  </p:normalViewPr>
  <p:slideViewPr>
    <p:cSldViewPr snapToGrid="0">
      <p:cViewPr>
        <p:scale>
          <a:sx n="44" d="100"/>
          <a:sy n="44" d="100"/>
        </p:scale>
        <p:origin x="150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87ADD-03E4-42F1-AB32-D332A41ECE07}" type="datetimeFigureOut">
              <a:rPr lang="fr-BE" smtClean="0"/>
              <a:t>06-05-19</a:t>
            </a:fld>
            <a:endParaRPr lang="fr-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fr-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A5F9-E360-456E-AFCC-29FFA6DC7A8E}" type="slidenum">
              <a:rPr lang="fr-BE" smtClean="0"/>
              <a:t>‹nr.›</a:t>
            </a:fld>
            <a:endParaRPr lang="fr-BE"/>
          </a:p>
        </p:txBody>
      </p:sp>
    </p:spTree>
    <p:extLst>
      <p:ext uri="{BB962C8B-B14F-4D97-AF65-F5344CB8AC3E}">
        <p14:creationId xmlns:p14="http://schemas.microsoft.com/office/powerpoint/2010/main" val="2035456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Hierbij ook vertellen:</a:t>
            </a:r>
            <a:br>
              <a:rPr lang="nl-BE" dirty="0"/>
            </a:br>
            <a:r>
              <a:rPr lang="nl-BE" dirty="0"/>
              <a:t>- ontstaan in 2009, initiatief van 4 vrouwen met jeugdhulpervaring</a:t>
            </a:r>
            <a:br>
              <a:rPr lang="nl-BE" dirty="0"/>
            </a:br>
            <a:r>
              <a:rPr lang="nl-BE" dirty="0"/>
              <a:t>- intussen werkingen in Brussel, Antwerpen, Hasselt</a:t>
            </a:r>
            <a:br>
              <a:rPr lang="nl-BE" dirty="0"/>
            </a:br>
            <a:r>
              <a:rPr lang="nl-BE" dirty="0"/>
              <a:t>- op vraag van Leuvense jongeren is er de werking in Vlaams-Brabant bij gekomen</a:t>
            </a:r>
          </a:p>
          <a:p>
            <a:endParaRPr lang="nl-BE" dirty="0"/>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De doelstellingen van dit project zijn om samen met een groep jongeren </a:t>
            </a:r>
            <a:r>
              <a:rPr lang="nl-BE" sz="1200" b="1" kern="1200" dirty="0">
                <a:solidFill>
                  <a:schemeClr val="tx1"/>
                </a:solidFill>
                <a:effectLst/>
                <a:latin typeface="+mn-lt"/>
                <a:ea typeface="+mn-ea"/>
                <a:cs typeface="+mn-cs"/>
              </a:rPr>
              <a:t>vorm te geven aan een Vlaams-Brabantse Cachetwerking</a:t>
            </a:r>
            <a:r>
              <a:rPr lang="nl-BE" sz="1200" kern="1200" dirty="0">
                <a:solidFill>
                  <a:schemeClr val="tx1"/>
                </a:solidFill>
                <a:effectLst/>
                <a:latin typeface="+mn-lt"/>
                <a:ea typeface="+mn-ea"/>
                <a:cs typeface="+mn-cs"/>
              </a:rPr>
              <a:t>, opdat de jongeren in deze regio zichzelf een sterk platform kunnen toe-eigenen om aan de slag te gaan met hun rechten, de beeldvorming die over hen bestaat, hun dromen en concrete ideeën voor een betere jeugdhulp, maar ook voor hun eigen toekomst.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4 werklijnen = ruggengraat</a:t>
            </a:r>
            <a:br>
              <a:rPr lang="nl-BE" sz="1200" kern="1200" dirty="0">
                <a:solidFill>
                  <a:schemeClr val="tx1"/>
                </a:solidFill>
                <a:effectLst/>
                <a:latin typeface="+mn-lt"/>
                <a:ea typeface="+mn-ea"/>
                <a:cs typeface="+mn-cs"/>
              </a:rPr>
            </a:br>
            <a:r>
              <a:rPr lang="nl-BE" sz="1200" kern="1200" dirty="0">
                <a:solidFill>
                  <a:schemeClr val="tx1"/>
                </a:solidFill>
                <a:effectLst/>
                <a:latin typeface="+mn-lt"/>
                <a:ea typeface="+mn-ea"/>
                <a:cs typeface="+mn-cs"/>
              </a:rPr>
              <a:t>- op dit moment focus op ontmoeting, jongeren samenbrengen, in kaart brengen wat noden zijn</a:t>
            </a:r>
            <a:br>
              <a:rPr lang="nl-BE" sz="1200" kern="1200" dirty="0">
                <a:solidFill>
                  <a:schemeClr val="tx1"/>
                </a:solidFill>
                <a:effectLst/>
                <a:latin typeface="+mn-lt"/>
                <a:ea typeface="+mn-ea"/>
                <a:cs typeface="+mn-cs"/>
              </a:rPr>
            </a:br>
            <a:r>
              <a:rPr lang="nl-BE" sz="1200" kern="1200" dirty="0">
                <a:solidFill>
                  <a:schemeClr val="tx1"/>
                </a:solidFill>
                <a:effectLst/>
                <a:latin typeface="+mn-lt"/>
                <a:ea typeface="+mn-ea"/>
                <a:cs typeface="+mn-cs"/>
              </a:rPr>
              <a:t>- wel al veel concrete plannen rond andere werklijnen voor in de nabije toekomst</a:t>
            </a:r>
            <a:endParaRPr lang="fr-BE" sz="1200" kern="1200" dirty="0">
              <a:solidFill>
                <a:schemeClr val="tx1"/>
              </a:solidFill>
              <a:effectLst/>
              <a:latin typeface="+mn-lt"/>
              <a:ea typeface="+mn-ea"/>
              <a:cs typeface="+mn-cs"/>
            </a:endParaRPr>
          </a:p>
          <a:p>
            <a:endParaRPr lang="fr-BE" dirty="0"/>
          </a:p>
        </p:txBody>
      </p:sp>
      <p:sp>
        <p:nvSpPr>
          <p:cNvPr id="4" name="Tijdelijke aanduiding voor dianummer 3"/>
          <p:cNvSpPr>
            <a:spLocks noGrp="1"/>
          </p:cNvSpPr>
          <p:nvPr>
            <p:ph type="sldNum" sz="quarter" idx="5"/>
          </p:nvPr>
        </p:nvSpPr>
        <p:spPr/>
        <p:txBody>
          <a:bodyPr/>
          <a:lstStyle/>
          <a:p>
            <a:fld id="{D95AA5F9-E360-456E-AFCC-29FFA6DC7A8E}" type="slidenum">
              <a:rPr lang="fr-BE" smtClean="0"/>
              <a:t>2</a:t>
            </a:fld>
            <a:endParaRPr lang="fr-BE"/>
          </a:p>
        </p:txBody>
      </p:sp>
    </p:spTree>
    <p:extLst>
      <p:ext uri="{BB962C8B-B14F-4D97-AF65-F5344CB8AC3E}">
        <p14:creationId xmlns:p14="http://schemas.microsoft.com/office/powerpoint/2010/main" val="2787071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 liepen wat vertraging op</a:t>
            </a:r>
            <a:endParaRPr lang="fr-BE" dirty="0"/>
          </a:p>
        </p:txBody>
      </p:sp>
      <p:sp>
        <p:nvSpPr>
          <p:cNvPr id="4" name="Tijdelijke aanduiding voor dianummer 3"/>
          <p:cNvSpPr>
            <a:spLocks noGrp="1"/>
          </p:cNvSpPr>
          <p:nvPr>
            <p:ph type="sldNum" sz="quarter" idx="5"/>
          </p:nvPr>
        </p:nvSpPr>
        <p:spPr/>
        <p:txBody>
          <a:bodyPr/>
          <a:lstStyle/>
          <a:p>
            <a:fld id="{D95AA5F9-E360-456E-AFCC-29FFA6DC7A8E}" type="slidenum">
              <a:rPr lang="fr-BE" smtClean="0"/>
              <a:t>5</a:t>
            </a:fld>
            <a:endParaRPr lang="fr-BE"/>
          </a:p>
        </p:txBody>
      </p:sp>
    </p:spTree>
    <p:extLst>
      <p:ext uri="{BB962C8B-B14F-4D97-AF65-F5344CB8AC3E}">
        <p14:creationId xmlns:p14="http://schemas.microsoft.com/office/powerpoint/2010/main" val="1113828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Wie?</a:t>
            </a:r>
          </a:p>
          <a:p>
            <a:r>
              <a:rPr lang="nl-BE" dirty="0"/>
              <a:t>Jongeren met een jeugdhulp-ervaring</a:t>
            </a:r>
          </a:p>
          <a:p>
            <a:br>
              <a:rPr lang="nl-BE" dirty="0"/>
            </a:br>
            <a:r>
              <a:rPr lang="nl-BE" dirty="0"/>
              <a:t>Hoe bereiken we hen?</a:t>
            </a:r>
            <a:br>
              <a:rPr lang="nl-BE" dirty="0"/>
            </a:br>
            <a:r>
              <a:rPr lang="nl-BE" dirty="0"/>
              <a:t>Verspreiding via facebook, oneindig veel persoonlijke berichtjes</a:t>
            </a:r>
            <a:br>
              <a:rPr lang="nl-BE" dirty="0"/>
            </a:br>
            <a:r>
              <a:rPr lang="nl-BE" dirty="0"/>
              <a:t>Verspreiding via hun hulpverleners</a:t>
            </a:r>
            <a:br>
              <a:rPr lang="nl-BE" dirty="0"/>
            </a:br>
            <a:br>
              <a:rPr lang="nl-BE" dirty="0"/>
            </a:br>
            <a:r>
              <a:rPr lang="nl-BE" dirty="0"/>
              <a:t>Opmerking: We bereiken op dit moment veel “jonge” jongeren, jongeren die nog in een voorziening verblijven. We zetten de komende maanden acties op om de groep de verbreden.</a:t>
            </a:r>
            <a:br>
              <a:rPr lang="nl-BE" dirty="0"/>
            </a:br>
            <a:endParaRPr lang="nl-BE" dirty="0"/>
          </a:p>
          <a:p>
            <a:r>
              <a:rPr lang="nl-BE" dirty="0"/>
              <a:t>Door wie?</a:t>
            </a:r>
            <a:br>
              <a:rPr lang="nl-BE" dirty="0"/>
            </a:br>
            <a:r>
              <a:rPr lang="nl-BE" dirty="0"/>
              <a:t>Jongeren die al betrokken waren in andere Cachet-werkingen of vragende partij waren in ‘t Leuvense</a:t>
            </a:r>
            <a:br>
              <a:rPr lang="nl-BE" dirty="0"/>
            </a:br>
            <a:r>
              <a:rPr lang="nl-BE" dirty="0"/>
              <a:t>ondersteund door een beroepskrachten van Cachet</a:t>
            </a:r>
          </a:p>
          <a:p>
            <a:endParaRPr lang="nl-BE" dirty="0"/>
          </a:p>
          <a:p>
            <a:r>
              <a:rPr lang="nl-BE" dirty="0"/>
              <a:t>Wat doen we?</a:t>
            </a:r>
          </a:p>
          <a:p>
            <a:r>
              <a:rPr lang="nl-BE" dirty="0"/>
              <a:t>- maandelijks, tweede donderdag van de maand</a:t>
            </a:r>
            <a:br>
              <a:rPr lang="nl-BE" dirty="0"/>
            </a:br>
            <a:r>
              <a:rPr lang="nl-BE" dirty="0"/>
              <a:t>- Samen eten</a:t>
            </a:r>
            <a:br>
              <a:rPr lang="nl-BE" dirty="0"/>
            </a:br>
            <a:r>
              <a:rPr lang="nl-BE" dirty="0"/>
              <a:t>- Veel ruimte voor “jezelf zijn”, ventileren, vertellen, elkaar leren kennen</a:t>
            </a:r>
            <a:br>
              <a:rPr lang="nl-BE" dirty="0"/>
            </a:br>
            <a:r>
              <a:rPr lang="nl-BE" dirty="0"/>
              <a:t>- heel informeel kader, veel ruimte voor eigen invulling</a:t>
            </a:r>
            <a:br>
              <a:rPr lang="nl-BE" dirty="0"/>
            </a:br>
            <a:r>
              <a:rPr lang="nl-BE" dirty="0"/>
              <a:t>- interactieve methodieken om een gesprek te voeren rond thema’s die iedereen aan gaan</a:t>
            </a:r>
            <a:br>
              <a:rPr lang="nl-BE" dirty="0"/>
            </a:br>
            <a:endParaRPr lang="fr-BE" dirty="0"/>
          </a:p>
        </p:txBody>
      </p:sp>
      <p:sp>
        <p:nvSpPr>
          <p:cNvPr id="4" name="Tijdelijke aanduiding voor dianummer 3"/>
          <p:cNvSpPr>
            <a:spLocks noGrp="1"/>
          </p:cNvSpPr>
          <p:nvPr>
            <p:ph type="sldNum" sz="quarter" idx="5"/>
          </p:nvPr>
        </p:nvSpPr>
        <p:spPr/>
        <p:txBody>
          <a:bodyPr/>
          <a:lstStyle/>
          <a:p>
            <a:fld id="{D95AA5F9-E360-456E-AFCC-29FFA6DC7A8E}" type="slidenum">
              <a:rPr lang="fr-BE" smtClean="0"/>
              <a:t>6</a:t>
            </a:fld>
            <a:endParaRPr lang="fr-BE"/>
          </a:p>
        </p:txBody>
      </p:sp>
    </p:spTree>
    <p:extLst>
      <p:ext uri="{BB962C8B-B14F-4D97-AF65-F5344CB8AC3E}">
        <p14:creationId xmlns:p14="http://schemas.microsoft.com/office/powerpoint/2010/main" val="3184202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dirty="0"/>
          </a:p>
        </p:txBody>
      </p:sp>
      <p:sp>
        <p:nvSpPr>
          <p:cNvPr id="4" name="Tijdelijke aanduiding voor dianummer 3"/>
          <p:cNvSpPr>
            <a:spLocks noGrp="1"/>
          </p:cNvSpPr>
          <p:nvPr>
            <p:ph type="sldNum" sz="quarter" idx="5"/>
          </p:nvPr>
        </p:nvSpPr>
        <p:spPr/>
        <p:txBody>
          <a:bodyPr/>
          <a:lstStyle/>
          <a:p>
            <a:fld id="{D95AA5F9-E360-456E-AFCC-29FFA6DC7A8E}" type="slidenum">
              <a:rPr lang="fr-BE" smtClean="0"/>
              <a:t>7</a:t>
            </a:fld>
            <a:endParaRPr lang="fr-BE"/>
          </a:p>
        </p:txBody>
      </p:sp>
    </p:spTree>
    <p:extLst>
      <p:ext uri="{BB962C8B-B14F-4D97-AF65-F5344CB8AC3E}">
        <p14:creationId xmlns:p14="http://schemas.microsoft.com/office/powerpoint/2010/main" val="3846031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Plus en minpunten om eventueel hierbij te vermelden:</a:t>
            </a:r>
          </a:p>
          <a:p>
            <a:endParaRPr lang="nl-BE" dirty="0"/>
          </a:p>
          <a:p>
            <a:r>
              <a:rPr lang="nl-BE" dirty="0"/>
              <a:t>- Cachetavonden:</a:t>
            </a:r>
            <a:br>
              <a:rPr lang="nl-BE" dirty="0"/>
            </a:br>
            <a:r>
              <a:rPr lang="nl-BE" dirty="0"/>
              <a:t>&gt; Zoektocht naar een geschikte locatie</a:t>
            </a:r>
            <a:br>
              <a:rPr lang="nl-BE" dirty="0"/>
            </a:br>
            <a:r>
              <a:rPr lang="nl-BE" dirty="0"/>
              <a:t>&gt; sfeer/cultuur onder jongeren zich laten “zetten”</a:t>
            </a:r>
            <a:br>
              <a:rPr lang="nl-BE" dirty="0"/>
            </a:br>
            <a:br>
              <a:rPr lang="nl-BE" dirty="0"/>
            </a:br>
            <a:r>
              <a:rPr lang="nl-BE" dirty="0"/>
              <a:t>- Cachet voorstellen</a:t>
            </a:r>
            <a:br>
              <a:rPr lang="nl-BE" dirty="0"/>
            </a:br>
            <a:r>
              <a:rPr lang="nl-BE" dirty="0"/>
              <a:t>&gt; voorstellingen tussen januari en april hadden veel minder effect dan die eenmaal dat we bezig waren</a:t>
            </a:r>
            <a:br>
              <a:rPr lang="nl-BE" dirty="0"/>
            </a:br>
            <a:br>
              <a:rPr lang="nl-BE" dirty="0"/>
            </a:br>
            <a:r>
              <a:rPr lang="nl-BE" dirty="0"/>
              <a:t>- kampen</a:t>
            </a:r>
            <a:br>
              <a:rPr lang="nl-BE" dirty="0"/>
            </a:br>
            <a:r>
              <a:rPr lang="nl-BE" dirty="0"/>
              <a:t>&gt; BZW-week was samen met Brusselse regio daardoor iets minder “wij” gevoel en toeleiding naar Vlaams-Brabant?</a:t>
            </a:r>
            <a:br>
              <a:rPr lang="nl-BE" dirty="0"/>
            </a:br>
            <a:r>
              <a:rPr lang="nl-BE" dirty="0"/>
              <a:t>&gt; Digital Story en Summerschool gingen door in Anderlecht, drempel is te groot voor jongeren</a:t>
            </a:r>
            <a:br>
              <a:rPr lang="nl-BE" dirty="0"/>
            </a:br>
            <a:r>
              <a:rPr lang="nl-BE" dirty="0"/>
              <a:t>&gt; idee: nog meer eigen aanbod </a:t>
            </a:r>
            <a:r>
              <a:rPr lang="nl-BE" dirty="0" err="1"/>
              <a:t>creeëren</a:t>
            </a:r>
            <a:endParaRPr lang="nl-BE" dirty="0"/>
          </a:p>
          <a:p>
            <a:endParaRPr lang="nl-BE" dirty="0"/>
          </a:p>
          <a:p>
            <a:pPr marL="171450" indent="-171450">
              <a:buFontTx/>
              <a:buChar char="-"/>
            </a:pPr>
            <a:r>
              <a:rPr lang="nl-BE" dirty="0"/>
              <a:t>Activiteiten</a:t>
            </a:r>
            <a:br>
              <a:rPr lang="nl-BE" dirty="0"/>
            </a:br>
            <a:r>
              <a:rPr lang="nl-BE" dirty="0"/>
              <a:t>&gt; Fijne manier van verbinding maken</a:t>
            </a:r>
            <a:br>
              <a:rPr lang="nl-BE" dirty="0"/>
            </a:br>
            <a:r>
              <a:rPr lang="nl-BE" dirty="0"/>
              <a:t>&gt; extra activiteiten op initiatief van de jongeren zelf</a:t>
            </a:r>
            <a:br>
              <a:rPr lang="nl-BE" dirty="0"/>
            </a:br>
            <a:endParaRPr lang="fr-BE" dirty="0"/>
          </a:p>
        </p:txBody>
      </p:sp>
      <p:sp>
        <p:nvSpPr>
          <p:cNvPr id="4" name="Tijdelijke aanduiding voor dianummer 3"/>
          <p:cNvSpPr>
            <a:spLocks noGrp="1"/>
          </p:cNvSpPr>
          <p:nvPr>
            <p:ph type="sldNum" sz="quarter" idx="5"/>
          </p:nvPr>
        </p:nvSpPr>
        <p:spPr/>
        <p:txBody>
          <a:bodyPr/>
          <a:lstStyle/>
          <a:p>
            <a:fld id="{D95AA5F9-E360-456E-AFCC-29FFA6DC7A8E}" type="slidenum">
              <a:rPr lang="fr-BE" smtClean="0"/>
              <a:t>8</a:t>
            </a:fld>
            <a:endParaRPr lang="fr-BE"/>
          </a:p>
        </p:txBody>
      </p:sp>
    </p:spTree>
    <p:extLst>
      <p:ext uri="{BB962C8B-B14F-4D97-AF65-F5344CB8AC3E}">
        <p14:creationId xmlns:p14="http://schemas.microsoft.com/office/powerpoint/2010/main" val="3492058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Plus en minpunten om eventueel hierbij te vermelden:</a:t>
            </a:r>
          </a:p>
          <a:p>
            <a:endParaRPr lang="nl-BE" dirty="0"/>
          </a:p>
          <a:p>
            <a:r>
              <a:rPr lang="nl-BE" dirty="0"/>
              <a:t>- Cachetavonden:</a:t>
            </a:r>
            <a:br>
              <a:rPr lang="nl-BE" dirty="0"/>
            </a:br>
            <a:r>
              <a:rPr lang="nl-BE" dirty="0"/>
              <a:t>&gt; Zoektocht naar een geschikte locatie</a:t>
            </a:r>
            <a:br>
              <a:rPr lang="nl-BE" dirty="0"/>
            </a:br>
            <a:r>
              <a:rPr lang="nl-BE" dirty="0"/>
              <a:t>&gt; sfeer/cultuur onder jongeren zich laten “zetten”</a:t>
            </a:r>
            <a:br>
              <a:rPr lang="nl-BE" dirty="0"/>
            </a:br>
            <a:br>
              <a:rPr lang="nl-BE" dirty="0"/>
            </a:br>
            <a:r>
              <a:rPr lang="nl-BE" dirty="0"/>
              <a:t>- Cachet voorstellen</a:t>
            </a:r>
            <a:br>
              <a:rPr lang="nl-BE" dirty="0"/>
            </a:br>
            <a:r>
              <a:rPr lang="nl-BE" dirty="0"/>
              <a:t>&gt; voorstellingen tussen januari en april hadden veel minder effect dan die eenmaal dat we bezig waren</a:t>
            </a:r>
            <a:br>
              <a:rPr lang="nl-BE" dirty="0"/>
            </a:br>
            <a:br>
              <a:rPr lang="nl-BE" dirty="0"/>
            </a:br>
            <a:r>
              <a:rPr lang="nl-BE" dirty="0"/>
              <a:t>- kampen</a:t>
            </a:r>
            <a:br>
              <a:rPr lang="nl-BE" dirty="0"/>
            </a:br>
            <a:r>
              <a:rPr lang="nl-BE" dirty="0"/>
              <a:t>&gt; BZW-week was samen met Brusselse regio daardoor iets minder “wij” gevoel en toeleiding naar Vlaams-Brabant?</a:t>
            </a:r>
            <a:br>
              <a:rPr lang="nl-BE" dirty="0"/>
            </a:br>
            <a:r>
              <a:rPr lang="nl-BE" dirty="0"/>
              <a:t>&gt; Digital Story en Summerschool gingen door in Anderlecht, drempel is te groot voor jongeren</a:t>
            </a:r>
            <a:br>
              <a:rPr lang="nl-BE" dirty="0"/>
            </a:br>
            <a:r>
              <a:rPr lang="nl-BE" dirty="0"/>
              <a:t>&gt; idee: nog meer eigen aanbod </a:t>
            </a:r>
            <a:r>
              <a:rPr lang="nl-BE" dirty="0" err="1"/>
              <a:t>creeëren</a:t>
            </a:r>
            <a:endParaRPr lang="nl-BE" dirty="0"/>
          </a:p>
          <a:p>
            <a:endParaRPr lang="nl-BE" dirty="0"/>
          </a:p>
          <a:p>
            <a:pPr marL="171450" indent="-171450">
              <a:buFontTx/>
              <a:buChar char="-"/>
            </a:pPr>
            <a:r>
              <a:rPr lang="nl-BE" dirty="0"/>
              <a:t>Activiteiten</a:t>
            </a:r>
            <a:br>
              <a:rPr lang="nl-BE" dirty="0"/>
            </a:br>
            <a:r>
              <a:rPr lang="nl-BE" dirty="0"/>
              <a:t>&gt; Fijne manier van verbinding maken</a:t>
            </a:r>
            <a:br>
              <a:rPr lang="nl-BE" dirty="0"/>
            </a:br>
            <a:r>
              <a:rPr lang="nl-BE" dirty="0"/>
              <a:t>&gt; extra activiteiten op initiatief van de jongeren zelf</a:t>
            </a:r>
            <a:br>
              <a:rPr lang="nl-BE" dirty="0"/>
            </a:br>
            <a:endParaRPr lang="fr-BE" dirty="0"/>
          </a:p>
        </p:txBody>
      </p:sp>
      <p:sp>
        <p:nvSpPr>
          <p:cNvPr id="4" name="Tijdelijke aanduiding voor dianummer 3"/>
          <p:cNvSpPr>
            <a:spLocks noGrp="1"/>
          </p:cNvSpPr>
          <p:nvPr>
            <p:ph type="sldNum" sz="quarter" idx="5"/>
          </p:nvPr>
        </p:nvSpPr>
        <p:spPr/>
        <p:txBody>
          <a:bodyPr/>
          <a:lstStyle/>
          <a:p>
            <a:fld id="{D95AA5F9-E360-456E-AFCC-29FFA6DC7A8E}" type="slidenum">
              <a:rPr lang="fr-BE" smtClean="0"/>
              <a:t>9</a:t>
            </a:fld>
            <a:endParaRPr lang="fr-BE"/>
          </a:p>
        </p:txBody>
      </p:sp>
    </p:spTree>
    <p:extLst>
      <p:ext uri="{BB962C8B-B14F-4D97-AF65-F5344CB8AC3E}">
        <p14:creationId xmlns:p14="http://schemas.microsoft.com/office/powerpoint/2010/main" val="2226017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BE" dirty="0" err="1"/>
              <a:t>Jongeren</a:t>
            </a:r>
            <a:r>
              <a:rPr lang="fr-BE" dirty="0"/>
              <a:t> </a:t>
            </a:r>
            <a:r>
              <a:rPr lang="fr-BE" dirty="0" err="1"/>
              <a:t>zijn</a:t>
            </a:r>
            <a:r>
              <a:rPr lang="fr-BE" dirty="0"/>
              <a:t> </a:t>
            </a:r>
            <a:r>
              <a:rPr lang="fr-BE" dirty="0" err="1"/>
              <a:t>actief</a:t>
            </a:r>
            <a:r>
              <a:rPr lang="fr-BE" dirty="0"/>
              <a:t> in </a:t>
            </a:r>
            <a:r>
              <a:rPr lang="fr-BE" dirty="0" err="1"/>
              <a:t>meerdere</a:t>
            </a:r>
            <a:r>
              <a:rPr lang="fr-BE" dirty="0"/>
              <a:t> </a:t>
            </a:r>
            <a:r>
              <a:rPr lang="fr-BE" dirty="0" err="1"/>
              <a:t>regio’s</a:t>
            </a:r>
            <a:r>
              <a:rPr lang="fr-BE" dirty="0"/>
              <a:t>. </a:t>
            </a:r>
          </a:p>
        </p:txBody>
      </p:sp>
      <p:sp>
        <p:nvSpPr>
          <p:cNvPr id="4" name="Tijdelijke aanduiding voor dianummer 3"/>
          <p:cNvSpPr>
            <a:spLocks noGrp="1"/>
          </p:cNvSpPr>
          <p:nvPr>
            <p:ph type="sldNum" sz="quarter" idx="5"/>
          </p:nvPr>
        </p:nvSpPr>
        <p:spPr/>
        <p:txBody>
          <a:bodyPr/>
          <a:lstStyle/>
          <a:p>
            <a:fld id="{D95AA5F9-E360-456E-AFCC-29FFA6DC7A8E}" type="slidenum">
              <a:rPr lang="fr-BE" smtClean="0"/>
              <a:t>10</a:t>
            </a:fld>
            <a:endParaRPr lang="fr-BE"/>
          </a:p>
        </p:txBody>
      </p:sp>
    </p:spTree>
    <p:extLst>
      <p:ext uri="{BB962C8B-B14F-4D97-AF65-F5344CB8AC3E}">
        <p14:creationId xmlns:p14="http://schemas.microsoft.com/office/powerpoint/2010/main" val="3009776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dirty="0"/>
          </a:p>
        </p:txBody>
      </p:sp>
      <p:sp>
        <p:nvSpPr>
          <p:cNvPr id="4" name="Tijdelijke aanduiding voor dianummer 3"/>
          <p:cNvSpPr>
            <a:spLocks noGrp="1"/>
          </p:cNvSpPr>
          <p:nvPr>
            <p:ph type="sldNum" sz="quarter" idx="5"/>
          </p:nvPr>
        </p:nvSpPr>
        <p:spPr/>
        <p:txBody>
          <a:bodyPr/>
          <a:lstStyle/>
          <a:p>
            <a:fld id="{D95AA5F9-E360-456E-AFCC-29FFA6DC7A8E}" type="slidenum">
              <a:rPr lang="fr-BE" smtClean="0"/>
              <a:t>11</a:t>
            </a:fld>
            <a:endParaRPr lang="fr-BE"/>
          </a:p>
        </p:txBody>
      </p:sp>
    </p:spTree>
    <p:extLst>
      <p:ext uri="{BB962C8B-B14F-4D97-AF65-F5344CB8AC3E}">
        <p14:creationId xmlns:p14="http://schemas.microsoft.com/office/powerpoint/2010/main" val="744139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F20B7A-64D5-44E2-8786-CBE5014CC6F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fr-BE"/>
          </a:p>
        </p:txBody>
      </p:sp>
      <p:sp>
        <p:nvSpPr>
          <p:cNvPr id="3" name="Ondertitel 2">
            <a:extLst>
              <a:ext uri="{FF2B5EF4-FFF2-40B4-BE49-F238E27FC236}">
                <a16:creationId xmlns:a16="http://schemas.microsoft.com/office/drawing/2014/main" id="{465AAE59-B71F-42BD-BFE5-459A4BCE9E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fr-BE"/>
          </a:p>
        </p:txBody>
      </p:sp>
      <p:sp>
        <p:nvSpPr>
          <p:cNvPr id="4" name="Tijdelijke aanduiding voor datum 3">
            <a:extLst>
              <a:ext uri="{FF2B5EF4-FFF2-40B4-BE49-F238E27FC236}">
                <a16:creationId xmlns:a16="http://schemas.microsoft.com/office/drawing/2014/main" id="{0528F016-2EDE-462D-A4BB-FD3E73321600}"/>
              </a:ext>
            </a:extLst>
          </p:cNvPr>
          <p:cNvSpPr>
            <a:spLocks noGrp="1"/>
          </p:cNvSpPr>
          <p:nvPr>
            <p:ph type="dt" sz="half" idx="10"/>
          </p:nvPr>
        </p:nvSpPr>
        <p:spPr/>
        <p:txBody>
          <a:bodyPr/>
          <a:lstStyle/>
          <a:p>
            <a:fld id="{D4B5D85A-B24E-41FF-B318-311888799F50}" type="datetimeFigureOut">
              <a:rPr lang="fr-BE" smtClean="0"/>
              <a:t>06-05-19</a:t>
            </a:fld>
            <a:endParaRPr lang="fr-BE"/>
          </a:p>
        </p:txBody>
      </p:sp>
      <p:sp>
        <p:nvSpPr>
          <p:cNvPr id="5" name="Tijdelijke aanduiding voor voettekst 4">
            <a:extLst>
              <a:ext uri="{FF2B5EF4-FFF2-40B4-BE49-F238E27FC236}">
                <a16:creationId xmlns:a16="http://schemas.microsoft.com/office/drawing/2014/main" id="{D7BB545B-91F5-4B6B-8D90-9CDD0DC47401}"/>
              </a:ext>
            </a:extLst>
          </p:cNvPr>
          <p:cNvSpPr>
            <a:spLocks noGrp="1"/>
          </p:cNvSpPr>
          <p:nvPr>
            <p:ph type="ftr" sz="quarter" idx="11"/>
          </p:nvPr>
        </p:nvSpPr>
        <p:spPr/>
        <p:txBody>
          <a:bodyPr/>
          <a:lstStyle/>
          <a:p>
            <a:endParaRPr lang="fr-BE"/>
          </a:p>
        </p:txBody>
      </p:sp>
      <p:sp>
        <p:nvSpPr>
          <p:cNvPr id="6" name="Tijdelijke aanduiding voor dianummer 5">
            <a:extLst>
              <a:ext uri="{FF2B5EF4-FFF2-40B4-BE49-F238E27FC236}">
                <a16:creationId xmlns:a16="http://schemas.microsoft.com/office/drawing/2014/main" id="{CEBD1946-B507-47C6-9E11-958AC876C719}"/>
              </a:ext>
            </a:extLst>
          </p:cNvPr>
          <p:cNvSpPr>
            <a:spLocks noGrp="1"/>
          </p:cNvSpPr>
          <p:nvPr>
            <p:ph type="sldNum" sz="quarter" idx="12"/>
          </p:nvPr>
        </p:nvSpPr>
        <p:spPr/>
        <p:txBody>
          <a:bodyPr/>
          <a:lstStyle/>
          <a:p>
            <a:fld id="{9D5CD6D3-3E2A-4C89-9B98-0AE538177448}" type="slidenum">
              <a:rPr lang="fr-BE" smtClean="0"/>
              <a:t>‹nr.›</a:t>
            </a:fld>
            <a:endParaRPr lang="fr-BE"/>
          </a:p>
        </p:txBody>
      </p:sp>
    </p:spTree>
    <p:extLst>
      <p:ext uri="{BB962C8B-B14F-4D97-AF65-F5344CB8AC3E}">
        <p14:creationId xmlns:p14="http://schemas.microsoft.com/office/powerpoint/2010/main" val="3228032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D69D7B-5877-4F36-AB6B-E7149B737D36}"/>
              </a:ext>
            </a:extLst>
          </p:cNvPr>
          <p:cNvSpPr>
            <a:spLocks noGrp="1"/>
          </p:cNvSpPr>
          <p:nvPr>
            <p:ph type="title"/>
          </p:nvPr>
        </p:nvSpPr>
        <p:spPr/>
        <p:txBody>
          <a:bodyPr/>
          <a:lstStyle/>
          <a:p>
            <a:r>
              <a:rPr lang="nl-NL"/>
              <a:t>Klik om stijl te bewerken</a:t>
            </a:r>
            <a:endParaRPr lang="fr-BE"/>
          </a:p>
        </p:txBody>
      </p:sp>
      <p:sp>
        <p:nvSpPr>
          <p:cNvPr id="3" name="Tijdelijke aanduiding voor verticale tekst 2">
            <a:extLst>
              <a:ext uri="{FF2B5EF4-FFF2-40B4-BE49-F238E27FC236}">
                <a16:creationId xmlns:a16="http://schemas.microsoft.com/office/drawing/2014/main" id="{A4765E99-8B4F-46BE-A86C-FAB9C2902E83}"/>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fr-BE"/>
          </a:p>
        </p:txBody>
      </p:sp>
      <p:sp>
        <p:nvSpPr>
          <p:cNvPr id="4" name="Tijdelijke aanduiding voor datum 3">
            <a:extLst>
              <a:ext uri="{FF2B5EF4-FFF2-40B4-BE49-F238E27FC236}">
                <a16:creationId xmlns:a16="http://schemas.microsoft.com/office/drawing/2014/main" id="{F09D56B7-D2B7-4C75-9B56-04511250E258}"/>
              </a:ext>
            </a:extLst>
          </p:cNvPr>
          <p:cNvSpPr>
            <a:spLocks noGrp="1"/>
          </p:cNvSpPr>
          <p:nvPr>
            <p:ph type="dt" sz="half" idx="10"/>
          </p:nvPr>
        </p:nvSpPr>
        <p:spPr/>
        <p:txBody>
          <a:bodyPr/>
          <a:lstStyle/>
          <a:p>
            <a:fld id="{D4B5D85A-B24E-41FF-B318-311888799F50}" type="datetimeFigureOut">
              <a:rPr lang="fr-BE" smtClean="0"/>
              <a:t>06-05-19</a:t>
            </a:fld>
            <a:endParaRPr lang="fr-BE"/>
          </a:p>
        </p:txBody>
      </p:sp>
      <p:sp>
        <p:nvSpPr>
          <p:cNvPr id="5" name="Tijdelijke aanduiding voor voettekst 4">
            <a:extLst>
              <a:ext uri="{FF2B5EF4-FFF2-40B4-BE49-F238E27FC236}">
                <a16:creationId xmlns:a16="http://schemas.microsoft.com/office/drawing/2014/main" id="{13694707-70C7-41D1-889C-67E561D10D05}"/>
              </a:ext>
            </a:extLst>
          </p:cNvPr>
          <p:cNvSpPr>
            <a:spLocks noGrp="1"/>
          </p:cNvSpPr>
          <p:nvPr>
            <p:ph type="ftr" sz="quarter" idx="11"/>
          </p:nvPr>
        </p:nvSpPr>
        <p:spPr/>
        <p:txBody>
          <a:bodyPr/>
          <a:lstStyle/>
          <a:p>
            <a:endParaRPr lang="fr-BE"/>
          </a:p>
        </p:txBody>
      </p:sp>
      <p:sp>
        <p:nvSpPr>
          <p:cNvPr id="6" name="Tijdelijke aanduiding voor dianummer 5">
            <a:extLst>
              <a:ext uri="{FF2B5EF4-FFF2-40B4-BE49-F238E27FC236}">
                <a16:creationId xmlns:a16="http://schemas.microsoft.com/office/drawing/2014/main" id="{DAF5DAFF-386B-45B8-AE36-7DB9ED1059F4}"/>
              </a:ext>
            </a:extLst>
          </p:cNvPr>
          <p:cNvSpPr>
            <a:spLocks noGrp="1"/>
          </p:cNvSpPr>
          <p:nvPr>
            <p:ph type="sldNum" sz="quarter" idx="12"/>
          </p:nvPr>
        </p:nvSpPr>
        <p:spPr/>
        <p:txBody>
          <a:bodyPr/>
          <a:lstStyle/>
          <a:p>
            <a:fld id="{9D5CD6D3-3E2A-4C89-9B98-0AE538177448}" type="slidenum">
              <a:rPr lang="fr-BE" smtClean="0"/>
              <a:t>‹nr.›</a:t>
            </a:fld>
            <a:endParaRPr lang="fr-BE"/>
          </a:p>
        </p:txBody>
      </p:sp>
    </p:spTree>
    <p:extLst>
      <p:ext uri="{BB962C8B-B14F-4D97-AF65-F5344CB8AC3E}">
        <p14:creationId xmlns:p14="http://schemas.microsoft.com/office/powerpoint/2010/main" val="3539447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EDC086C-CEAB-468F-AD57-1D6E20E50AD4}"/>
              </a:ext>
            </a:extLst>
          </p:cNvPr>
          <p:cNvSpPr>
            <a:spLocks noGrp="1"/>
          </p:cNvSpPr>
          <p:nvPr>
            <p:ph type="title" orient="vert"/>
          </p:nvPr>
        </p:nvSpPr>
        <p:spPr>
          <a:xfrm>
            <a:off x="8724900" y="365125"/>
            <a:ext cx="2628900" cy="5811838"/>
          </a:xfrm>
        </p:spPr>
        <p:txBody>
          <a:bodyPr vert="eaVert"/>
          <a:lstStyle/>
          <a:p>
            <a:r>
              <a:rPr lang="nl-NL"/>
              <a:t>Klik om stijl te bewerken</a:t>
            </a:r>
            <a:endParaRPr lang="fr-BE"/>
          </a:p>
        </p:txBody>
      </p:sp>
      <p:sp>
        <p:nvSpPr>
          <p:cNvPr id="3" name="Tijdelijke aanduiding voor verticale tekst 2">
            <a:extLst>
              <a:ext uri="{FF2B5EF4-FFF2-40B4-BE49-F238E27FC236}">
                <a16:creationId xmlns:a16="http://schemas.microsoft.com/office/drawing/2014/main" id="{AEEC99EC-2E3C-46DF-8E88-9BD5E54C6447}"/>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fr-BE"/>
          </a:p>
        </p:txBody>
      </p:sp>
      <p:sp>
        <p:nvSpPr>
          <p:cNvPr id="4" name="Tijdelijke aanduiding voor datum 3">
            <a:extLst>
              <a:ext uri="{FF2B5EF4-FFF2-40B4-BE49-F238E27FC236}">
                <a16:creationId xmlns:a16="http://schemas.microsoft.com/office/drawing/2014/main" id="{DB9989DE-5BD3-4DEE-BE55-FC03C07376E2}"/>
              </a:ext>
            </a:extLst>
          </p:cNvPr>
          <p:cNvSpPr>
            <a:spLocks noGrp="1"/>
          </p:cNvSpPr>
          <p:nvPr>
            <p:ph type="dt" sz="half" idx="10"/>
          </p:nvPr>
        </p:nvSpPr>
        <p:spPr/>
        <p:txBody>
          <a:bodyPr/>
          <a:lstStyle/>
          <a:p>
            <a:fld id="{D4B5D85A-B24E-41FF-B318-311888799F50}" type="datetimeFigureOut">
              <a:rPr lang="fr-BE" smtClean="0"/>
              <a:t>06-05-19</a:t>
            </a:fld>
            <a:endParaRPr lang="fr-BE"/>
          </a:p>
        </p:txBody>
      </p:sp>
      <p:sp>
        <p:nvSpPr>
          <p:cNvPr id="5" name="Tijdelijke aanduiding voor voettekst 4">
            <a:extLst>
              <a:ext uri="{FF2B5EF4-FFF2-40B4-BE49-F238E27FC236}">
                <a16:creationId xmlns:a16="http://schemas.microsoft.com/office/drawing/2014/main" id="{65C6AAB9-51D0-4DD0-9D72-30049790AD78}"/>
              </a:ext>
            </a:extLst>
          </p:cNvPr>
          <p:cNvSpPr>
            <a:spLocks noGrp="1"/>
          </p:cNvSpPr>
          <p:nvPr>
            <p:ph type="ftr" sz="quarter" idx="11"/>
          </p:nvPr>
        </p:nvSpPr>
        <p:spPr/>
        <p:txBody>
          <a:bodyPr/>
          <a:lstStyle/>
          <a:p>
            <a:endParaRPr lang="fr-BE"/>
          </a:p>
        </p:txBody>
      </p:sp>
      <p:sp>
        <p:nvSpPr>
          <p:cNvPr id="6" name="Tijdelijke aanduiding voor dianummer 5">
            <a:extLst>
              <a:ext uri="{FF2B5EF4-FFF2-40B4-BE49-F238E27FC236}">
                <a16:creationId xmlns:a16="http://schemas.microsoft.com/office/drawing/2014/main" id="{AAA716C4-31DC-4972-B864-AAC5D5B5811A}"/>
              </a:ext>
            </a:extLst>
          </p:cNvPr>
          <p:cNvSpPr>
            <a:spLocks noGrp="1"/>
          </p:cNvSpPr>
          <p:nvPr>
            <p:ph type="sldNum" sz="quarter" idx="12"/>
          </p:nvPr>
        </p:nvSpPr>
        <p:spPr/>
        <p:txBody>
          <a:bodyPr/>
          <a:lstStyle/>
          <a:p>
            <a:fld id="{9D5CD6D3-3E2A-4C89-9B98-0AE538177448}" type="slidenum">
              <a:rPr lang="fr-BE" smtClean="0"/>
              <a:t>‹nr.›</a:t>
            </a:fld>
            <a:endParaRPr lang="fr-BE"/>
          </a:p>
        </p:txBody>
      </p:sp>
    </p:spTree>
    <p:extLst>
      <p:ext uri="{BB962C8B-B14F-4D97-AF65-F5344CB8AC3E}">
        <p14:creationId xmlns:p14="http://schemas.microsoft.com/office/powerpoint/2010/main" val="2283893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528C0D-3CB5-4E52-90A2-CC8D49F92A77}"/>
              </a:ext>
            </a:extLst>
          </p:cNvPr>
          <p:cNvSpPr>
            <a:spLocks noGrp="1"/>
          </p:cNvSpPr>
          <p:nvPr>
            <p:ph type="title"/>
          </p:nvPr>
        </p:nvSpPr>
        <p:spPr/>
        <p:txBody>
          <a:bodyPr/>
          <a:lstStyle/>
          <a:p>
            <a:r>
              <a:rPr lang="nl-NL"/>
              <a:t>Klik om stijl te bewerken</a:t>
            </a:r>
            <a:endParaRPr lang="fr-BE"/>
          </a:p>
        </p:txBody>
      </p:sp>
      <p:sp>
        <p:nvSpPr>
          <p:cNvPr id="3" name="Tijdelijke aanduiding voor inhoud 2">
            <a:extLst>
              <a:ext uri="{FF2B5EF4-FFF2-40B4-BE49-F238E27FC236}">
                <a16:creationId xmlns:a16="http://schemas.microsoft.com/office/drawing/2014/main" id="{AECD754B-AAA6-4072-AE80-F86C06FB9F4A}"/>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fr-BE"/>
          </a:p>
        </p:txBody>
      </p:sp>
      <p:sp>
        <p:nvSpPr>
          <p:cNvPr id="4" name="Tijdelijke aanduiding voor datum 3">
            <a:extLst>
              <a:ext uri="{FF2B5EF4-FFF2-40B4-BE49-F238E27FC236}">
                <a16:creationId xmlns:a16="http://schemas.microsoft.com/office/drawing/2014/main" id="{D4EC0AAD-D345-481E-BEB4-8E4C484CBDF2}"/>
              </a:ext>
            </a:extLst>
          </p:cNvPr>
          <p:cNvSpPr>
            <a:spLocks noGrp="1"/>
          </p:cNvSpPr>
          <p:nvPr>
            <p:ph type="dt" sz="half" idx="10"/>
          </p:nvPr>
        </p:nvSpPr>
        <p:spPr/>
        <p:txBody>
          <a:bodyPr/>
          <a:lstStyle/>
          <a:p>
            <a:fld id="{D4B5D85A-B24E-41FF-B318-311888799F50}" type="datetimeFigureOut">
              <a:rPr lang="fr-BE" smtClean="0"/>
              <a:t>06-05-19</a:t>
            </a:fld>
            <a:endParaRPr lang="fr-BE"/>
          </a:p>
        </p:txBody>
      </p:sp>
      <p:sp>
        <p:nvSpPr>
          <p:cNvPr id="5" name="Tijdelijke aanduiding voor voettekst 4">
            <a:extLst>
              <a:ext uri="{FF2B5EF4-FFF2-40B4-BE49-F238E27FC236}">
                <a16:creationId xmlns:a16="http://schemas.microsoft.com/office/drawing/2014/main" id="{116DEF4E-2ED1-43B9-9556-891E9FAD2BCA}"/>
              </a:ext>
            </a:extLst>
          </p:cNvPr>
          <p:cNvSpPr>
            <a:spLocks noGrp="1"/>
          </p:cNvSpPr>
          <p:nvPr>
            <p:ph type="ftr" sz="quarter" idx="11"/>
          </p:nvPr>
        </p:nvSpPr>
        <p:spPr/>
        <p:txBody>
          <a:bodyPr/>
          <a:lstStyle/>
          <a:p>
            <a:endParaRPr lang="fr-BE"/>
          </a:p>
        </p:txBody>
      </p:sp>
      <p:sp>
        <p:nvSpPr>
          <p:cNvPr id="6" name="Tijdelijke aanduiding voor dianummer 5">
            <a:extLst>
              <a:ext uri="{FF2B5EF4-FFF2-40B4-BE49-F238E27FC236}">
                <a16:creationId xmlns:a16="http://schemas.microsoft.com/office/drawing/2014/main" id="{A4B67A07-A785-4EFF-9011-A9ABD789F561}"/>
              </a:ext>
            </a:extLst>
          </p:cNvPr>
          <p:cNvSpPr>
            <a:spLocks noGrp="1"/>
          </p:cNvSpPr>
          <p:nvPr>
            <p:ph type="sldNum" sz="quarter" idx="12"/>
          </p:nvPr>
        </p:nvSpPr>
        <p:spPr/>
        <p:txBody>
          <a:bodyPr/>
          <a:lstStyle/>
          <a:p>
            <a:fld id="{9D5CD6D3-3E2A-4C89-9B98-0AE538177448}" type="slidenum">
              <a:rPr lang="fr-BE" smtClean="0"/>
              <a:t>‹nr.›</a:t>
            </a:fld>
            <a:endParaRPr lang="fr-BE"/>
          </a:p>
        </p:txBody>
      </p:sp>
    </p:spTree>
    <p:extLst>
      <p:ext uri="{BB962C8B-B14F-4D97-AF65-F5344CB8AC3E}">
        <p14:creationId xmlns:p14="http://schemas.microsoft.com/office/powerpoint/2010/main" val="636455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135C35-8EB9-4BB8-A457-777486EA2C8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fr-BE"/>
          </a:p>
        </p:txBody>
      </p:sp>
      <p:sp>
        <p:nvSpPr>
          <p:cNvPr id="3" name="Tijdelijke aanduiding voor tekst 2">
            <a:extLst>
              <a:ext uri="{FF2B5EF4-FFF2-40B4-BE49-F238E27FC236}">
                <a16:creationId xmlns:a16="http://schemas.microsoft.com/office/drawing/2014/main" id="{DEFB452C-DB45-494E-971E-8F1386A0C9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BC80F295-E0D1-44CE-A6DF-5A507FF58009}"/>
              </a:ext>
            </a:extLst>
          </p:cNvPr>
          <p:cNvSpPr>
            <a:spLocks noGrp="1"/>
          </p:cNvSpPr>
          <p:nvPr>
            <p:ph type="dt" sz="half" idx="10"/>
          </p:nvPr>
        </p:nvSpPr>
        <p:spPr/>
        <p:txBody>
          <a:bodyPr/>
          <a:lstStyle/>
          <a:p>
            <a:fld id="{D4B5D85A-B24E-41FF-B318-311888799F50}" type="datetimeFigureOut">
              <a:rPr lang="fr-BE" smtClean="0"/>
              <a:t>06-05-19</a:t>
            </a:fld>
            <a:endParaRPr lang="fr-BE"/>
          </a:p>
        </p:txBody>
      </p:sp>
      <p:sp>
        <p:nvSpPr>
          <p:cNvPr id="5" name="Tijdelijke aanduiding voor voettekst 4">
            <a:extLst>
              <a:ext uri="{FF2B5EF4-FFF2-40B4-BE49-F238E27FC236}">
                <a16:creationId xmlns:a16="http://schemas.microsoft.com/office/drawing/2014/main" id="{60706924-8AC1-4C00-BDEE-0E067FAEC1A3}"/>
              </a:ext>
            </a:extLst>
          </p:cNvPr>
          <p:cNvSpPr>
            <a:spLocks noGrp="1"/>
          </p:cNvSpPr>
          <p:nvPr>
            <p:ph type="ftr" sz="quarter" idx="11"/>
          </p:nvPr>
        </p:nvSpPr>
        <p:spPr/>
        <p:txBody>
          <a:bodyPr/>
          <a:lstStyle/>
          <a:p>
            <a:endParaRPr lang="fr-BE"/>
          </a:p>
        </p:txBody>
      </p:sp>
      <p:sp>
        <p:nvSpPr>
          <p:cNvPr id="6" name="Tijdelijke aanduiding voor dianummer 5">
            <a:extLst>
              <a:ext uri="{FF2B5EF4-FFF2-40B4-BE49-F238E27FC236}">
                <a16:creationId xmlns:a16="http://schemas.microsoft.com/office/drawing/2014/main" id="{4BC231C8-783C-4AD5-99D6-904DE15AC567}"/>
              </a:ext>
            </a:extLst>
          </p:cNvPr>
          <p:cNvSpPr>
            <a:spLocks noGrp="1"/>
          </p:cNvSpPr>
          <p:nvPr>
            <p:ph type="sldNum" sz="quarter" idx="12"/>
          </p:nvPr>
        </p:nvSpPr>
        <p:spPr/>
        <p:txBody>
          <a:bodyPr/>
          <a:lstStyle/>
          <a:p>
            <a:fld id="{9D5CD6D3-3E2A-4C89-9B98-0AE538177448}" type="slidenum">
              <a:rPr lang="fr-BE" smtClean="0"/>
              <a:t>‹nr.›</a:t>
            </a:fld>
            <a:endParaRPr lang="fr-BE"/>
          </a:p>
        </p:txBody>
      </p:sp>
    </p:spTree>
    <p:extLst>
      <p:ext uri="{BB962C8B-B14F-4D97-AF65-F5344CB8AC3E}">
        <p14:creationId xmlns:p14="http://schemas.microsoft.com/office/powerpoint/2010/main" val="2989173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E92BCD-9CFD-47C3-867B-882BD88459F7}"/>
              </a:ext>
            </a:extLst>
          </p:cNvPr>
          <p:cNvSpPr>
            <a:spLocks noGrp="1"/>
          </p:cNvSpPr>
          <p:nvPr>
            <p:ph type="title"/>
          </p:nvPr>
        </p:nvSpPr>
        <p:spPr/>
        <p:txBody>
          <a:bodyPr/>
          <a:lstStyle/>
          <a:p>
            <a:r>
              <a:rPr lang="nl-NL"/>
              <a:t>Klik om stijl te bewerken</a:t>
            </a:r>
            <a:endParaRPr lang="fr-BE"/>
          </a:p>
        </p:txBody>
      </p:sp>
      <p:sp>
        <p:nvSpPr>
          <p:cNvPr id="3" name="Tijdelijke aanduiding voor inhoud 2">
            <a:extLst>
              <a:ext uri="{FF2B5EF4-FFF2-40B4-BE49-F238E27FC236}">
                <a16:creationId xmlns:a16="http://schemas.microsoft.com/office/drawing/2014/main" id="{46C719A3-1A36-4EAA-B388-34289A66DABA}"/>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fr-BE"/>
          </a:p>
        </p:txBody>
      </p:sp>
      <p:sp>
        <p:nvSpPr>
          <p:cNvPr id="4" name="Tijdelijke aanduiding voor inhoud 3">
            <a:extLst>
              <a:ext uri="{FF2B5EF4-FFF2-40B4-BE49-F238E27FC236}">
                <a16:creationId xmlns:a16="http://schemas.microsoft.com/office/drawing/2014/main" id="{9D1F38D4-8DE1-497A-91BE-D5F097528438}"/>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fr-BE"/>
          </a:p>
        </p:txBody>
      </p:sp>
      <p:sp>
        <p:nvSpPr>
          <p:cNvPr id="5" name="Tijdelijke aanduiding voor datum 4">
            <a:extLst>
              <a:ext uri="{FF2B5EF4-FFF2-40B4-BE49-F238E27FC236}">
                <a16:creationId xmlns:a16="http://schemas.microsoft.com/office/drawing/2014/main" id="{219757F5-D82B-4F65-9A86-1EBBCBA64C46}"/>
              </a:ext>
            </a:extLst>
          </p:cNvPr>
          <p:cNvSpPr>
            <a:spLocks noGrp="1"/>
          </p:cNvSpPr>
          <p:nvPr>
            <p:ph type="dt" sz="half" idx="10"/>
          </p:nvPr>
        </p:nvSpPr>
        <p:spPr/>
        <p:txBody>
          <a:bodyPr/>
          <a:lstStyle/>
          <a:p>
            <a:fld id="{D4B5D85A-B24E-41FF-B318-311888799F50}" type="datetimeFigureOut">
              <a:rPr lang="fr-BE" smtClean="0"/>
              <a:t>06-05-19</a:t>
            </a:fld>
            <a:endParaRPr lang="fr-BE"/>
          </a:p>
        </p:txBody>
      </p:sp>
      <p:sp>
        <p:nvSpPr>
          <p:cNvPr id="6" name="Tijdelijke aanduiding voor voettekst 5">
            <a:extLst>
              <a:ext uri="{FF2B5EF4-FFF2-40B4-BE49-F238E27FC236}">
                <a16:creationId xmlns:a16="http://schemas.microsoft.com/office/drawing/2014/main" id="{79DA3FAF-78CD-4177-AECC-381DAE6C648C}"/>
              </a:ext>
            </a:extLst>
          </p:cNvPr>
          <p:cNvSpPr>
            <a:spLocks noGrp="1"/>
          </p:cNvSpPr>
          <p:nvPr>
            <p:ph type="ftr" sz="quarter" idx="11"/>
          </p:nvPr>
        </p:nvSpPr>
        <p:spPr/>
        <p:txBody>
          <a:bodyPr/>
          <a:lstStyle/>
          <a:p>
            <a:endParaRPr lang="fr-BE"/>
          </a:p>
        </p:txBody>
      </p:sp>
      <p:sp>
        <p:nvSpPr>
          <p:cNvPr id="7" name="Tijdelijke aanduiding voor dianummer 6">
            <a:extLst>
              <a:ext uri="{FF2B5EF4-FFF2-40B4-BE49-F238E27FC236}">
                <a16:creationId xmlns:a16="http://schemas.microsoft.com/office/drawing/2014/main" id="{7C0D9839-6FE9-421F-84B0-8A44CDE0635E}"/>
              </a:ext>
            </a:extLst>
          </p:cNvPr>
          <p:cNvSpPr>
            <a:spLocks noGrp="1"/>
          </p:cNvSpPr>
          <p:nvPr>
            <p:ph type="sldNum" sz="quarter" idx="12"/>
          </p:nvPr>
        </p:nvSpPr>
        <p:spPr/>
        <p:txBody>
          <a:bodyPr/>
          <a:lstStyle/>
          <a:p>
            <a:fld id="{9D5CD6D3-3E2A-4C89-9B98-0AE538177448}" type="slidenum">
              <a:rPr lang="fr-BE" smtClean="0"/>
              <a:t>‹nr.›</a:t>
            </a:fld>
            <a:endParaRPr lang="fr-BE"/>
          </a:p>
        </p:txBody>
      </p:sp>
    </p:spTree>
    <p:extLst>
      <p:ext uri="{BB962C8B-B14F-4D97-AF65-F5344CB8AC3E}">
        <p14:creationId xmlns:p14="http://schemas.microsoft.com/office/powerpoint/2010/main" val="1847109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2AB49C-9D9D-48A9-AC49-A5D3EF6D2FDD}"/>
              </a:ext>
            </a:extLst>
          </p:cNvPr>
          <p:cNvSpPr>
            <a:spLocks noGrp="1"/>
          </p:cNvSpPr>
          <p:nvPr>
            <p:ph type="title"/>
          </p:nvPr>
        </p:nvSpPr>
        <p:spPr>
          <a:xfrm>
            <a:off x="839788" y="365125"/>
            <a:ext cx="10515600" cy="1325563"/>
          </a:xfrm>
        </p:spPr>
        <p:txBody>
          <a:bodyPr/>
          <a:lstStyle/>
          <a:p>
            <a:r>
              <a:rPr lang="nl-NL"/>
              <a:t>Klik om stijl te bewerken</a:t>
            </a:r>
            <a:endParaRPr lang="fr-BE"/>
          </a:p>
        </p:txBody>
      </p:sp>
      <p:sp>
        <p:nvSpPr>
          <p:cNvPr id="3" name="Tijdelijke aanduiding voor tekst 2">
            <a:extLst>
              <a:ext uri="{FF2B5EF4-FFF2-40B4-BE49-F238E27FC236}">
                <a16:creationId xmlns:a16="http://schemas.microsoft.com/office/drawing/2014/main" id="{68C7001C-D2B5-49D1-92CE-06F4C2AD2C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29DB95B0-C919-44A4-9458-4FC952D60783}"/>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fr-BE"/>
          </a:p>
        </p:txBody>
      </p:sp>
      <p:sp>
        <p:nvSpPr>
          <p:cNvPr id="5" name="Tijdelijke aanduiding voor tekst 4">
            <a:extLst>
              <a:ext uri="{FF2B5EF4-FFF2-40B4-BE49-F238E27FC236}">
                <a16:creationId xmlns:a16="http://schemas.microsoft.com/office/drawing/2014/main" id="{64DDD438-559E-433C-99EF-161E02FECF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37C678B3-0F61-47F9-B81F-771DB8DA063A}"/>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fr-BE"/>
          </a:p>
        </p:txBody>
      </p:sp>
      <p:sp>
        <p:nvSpPr>
          <p:cNvPr id="7" name="Tijdelijke aanduiding voor datum 6">
            <a:extLst>
              <a:ext uri="{FF2B5EF4-FFF2-40B4-BE49-F238E27FC236}">
                <a16:creationId xmlns:a16="http://schemas.microsoft.com/office/drawing/2014/main" id="{BFD7D586-727D-4F6F-BE49-F84297BAA335}"/>
              </a:ext>
            </a:extLst>
          </p:cNvPr>
          <p:cNvSpPr>
            <a:spLocks noGrp="1"/>
          </p:cNvSpPr>
          <p:nvPr>
            <p:ph type="dt" sz="half" idx="10"/>
          </p:nvPr>
        </p:nvSpPr>
        <p:spPr/>
        <p:txBody>
          <a:bodyPr/>
          <a:lstStyle/>
          <a:p>
            <a:fld id="{D4B5D85A-B24E-41FF-B318-311888799F50}" type="datetimeFigureOut">
              <a:rPr lang="fr-BE" smtClean="0"/>
              <a:t>06-05-19</a:t>
            </a:fld>
            <a:endParaRPr lang="fr-BE"/>
          </a:p>
        </p:txBody>
      </p:sp>
      <p:sp>
        <p:nvSpPr>
          <p:cNvPr id="8" name="Tijdelijke aanduiding voor voettekst 7">
            <a:extLst>
              <a:ext uri="{FF2B5EF4-FFF2-40B4-BE49-F238E27FC236}">
                <a16:creationId xmlns:a16="http://schemas.microsoft.com/office/drawing/2014/main" id="{77EB1132-9F4C-4F1C-A10A-7A7D34FA4CA3}"/>
              </a:ext>
            </a:extLst>
          </p:cNvPr>
          <p:cNvSpPr>
            <a:spLocks noGrp="1"/>
          </p:cNvSpPr>
          <p:nvPr>
            <p:ph type="ftr" sz="quarter" idx="11"/>
          </p:nvPr>
        </p:nvSpPr>
        <p:spPr/>
        <p:txBody>
          <a:bodyPr/>
          <a:lstStyle/>
          <a:p>
            <a:endParaRPr lang="fr-BE"/>
          </a:p>
        </p:txBody>
      </p:sp>
      <p:sp>
        <p:nvSpPr>
          <p:cNvPr id="9" name="Tijdelijke aanduiding voor dianummer 8">
            <a:extLst>
              <a:ext uri="{FF2B5EF4-FFF2-40B4-BE49-F238E27FC236}">
                <a16:creationId xmlns:a16="http://schemas.microsoft.com/office/drawing/2014/main" id="{D8F6BCF8-01E3-4056-8B2D-F0596D8BBDCB}"/>
              </a:ext>
            </a:extLst>
          </p:cNvPr>
          <p:cNvSpPr>
            <a:spLocks noGrp="1"/>
          </p:cNvSpPr>
          <p:nvPr>
            <p:ph type="sldNum" sz="quarter" idx="12"/>
          </p:nvPr>
        </p:nvSpPr>
        <p:spPr/>
        <p:txBody>
          <a:bodyPr/>
          <a:lstStyle/>
          <a:p>
            <a:fld id="{9D5CD6D3-3E2A-4C89-9B98-0AE538177448}" type="slidenum">
              <a:rPr lang="fr-BE" smtClean="0"/>
              <a:t>‹nr.›</a:t>
            </a:fld>
            <a:endParaRPr lang="fr-BE"/>
          </a:p>
        </p:txBody>
      </p:sp>
    </p:spTree>
    <p:extLst>
      <p:ext uri="{BB962C8B-B14F-4D97-AF65-F5344CB8AC3E}">
        <p14:creationId xmlns:p14="http://schemas.microsoft.com/office/powerpoint/2010/main" val="1223062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50853E-CA17-439D-953F-77C439D532D0}"/>
              </a:ext>
            </a:extLst>
          </p:cNvPr>
          <p:cNvSpPr>
            <a:spLocks noGrp="1"/>
          </p:cNvSpPr>
          <p:nvPr>
            <p:ph type="title"/>
          </p:nvPr>
        </p:nvSpPr>
        <p:spPr/>
        <p:txBody>
          <a:bodyPr/>
          <a:lstStyle/>
          <a:p>
            <a:r>
              <a:rPr lang="nl-NL"/>
              <a:t>Klik om stijl te bewerken</a:t>
            </a:r>
            <a:endParaRPr lang="fr-BE"/>
          </a:p>
        </p:txBody>
      </p:sp>
      <p:sp>
        <p:nvSpPr>
          <p:cNvPr id="3" name="Tijdelijke aanduiding voor datum 2">
            <a:extLst>
              <a:ext uri="{FF2B5EF4-FFF2-40B4-BE49-F238E27FC236}">
                <a16:creationId xmlns:a16="http://schemas.microsoft.com/office/drawing/2014/main" id="{97742B80-18C1-4688-BF95-66E9F005BB20}"/>
              </a:ext>
            </a:extLst>
          </p:cNvPr>
          <p:cNvSpPr>
            <a:spLocks noGrp="1"/>
          </p:cNvSpPr>
          <p:nvPr>
            <p:ph type="dt" sz="half" idx="10"/>
          </p:nvPr>
        </p:nvSpPr>
        <p:spPr/>
        <p:txBody>
          <a:bodyPr/>
          <a:lstStyle/>
          <a:p>
            <a:fld id="{D4B5D85A-B24E-41FF-B318-311888799F50}" type="datetimeFigureOut">
              <a:rPr lang="fr-BE" smtClean="0"/>
              <a:t>06-05-19</a:t>
            </a:fld>
            <a:endParaRPr lang="fr-BE"/>
          </a:p>
        </p:txBody>
      </p:sp>
      <p:sp>
        <p:nvSpPr>
          <p:cNvPr id="4" name="Tijdelijke aanduiding voor voettekst 3">
            <a:extLst>
              <a:ext uri="{FF2B5EF4-FFF2-40B4-BE49-F238E27FC236}">
                <a16:creationId xmlns:a16="http://schemas.microsoft.com/office/drawing/2014/main" id="{CF6B8138-2C48-487C-B20D-F25D9AAD3CD4}"/>
              </a:ext>
            </a:extLst>
          </p:cNvPr>
          <p:cNvSpPr>
            <a:spLocks noGrp="1"/>
          </p:cNvSpPr>
          <p:nvPr>
            <p:ph type="ftr" sz="quarter" idx="11"/>
          </p:nvPr>
        </p:nvSpPr>
        <p:spPr/>
        <p:txBody>
          <a:bodyPr/>
          <a:lstStyle/>
          <a:p>
            <a:endParaRPr lang="fr-BE"/>
          </a:p>
        </p:txBody>
      </p:sp>
      <p:sp>
        <p:nvSpPr>
          <p:cNvPr id="5" name="Tijdelijke aanduiding voor dianummer 4">
            <a:extLst>
              <a:ext uri="{FF2B5EF4-FFF2-40B4-BE49-F238E27FC236}">
                <a16:creationId xmlns:a16="http://schemas.microsoft.com/office/drawing/2014/main" id="{8A31BDF9-4526-42C6-A54B-8395FB6F8810}"/>
              </a:ext>
            </a:extLst>
          </p:cNvPr>
          <p:cNvSpPr>
            <a:spLocks noGrp="1"/>
          </p:cNvSpPr>
          <p:nvPr>
            <p:ph type="sldNum" sz="quarter" idx="12"/>
          </p:nvPr>
        </p:nvSpPr>
        <p:spPr/>
        <p:txBody>
          <a:bodyPr/>
          <a:lstStyle/>
          <a:p>
            <a:fld id="{9D5CD6D3-3E2A-4C89-9B98-0AE538177448}" type="slidenum">
              <a:rPr lang="fr-BE" smtClean="0"/>
              <a:t>‹nr.›</a:t>
            </a:fld>
            <a:endParaRPr lang="fr-BE"/>
          </a:p>
        </p:txBody>
      </p:sp>
    </p:spTree>
    <p:extLst>
      <p:ext uri="{BB962C8B-B14F-4D97-AF65-F5344CB8AC3E}">
        <p14:creationId xmlns:p14="http://schemas.microsoft.com/office/powerpoint/2010/main" val="1451388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8B0D140-69B0-4136-A840-5F134C484C7B}"/>
              </a:ext>
            </a:extLst>
          </p:cNvPr>
          <p:cNvSpPr>
            <a:spLocks noGrp="1"/>
          </p:cNvSpPr>
          <p:nvPr>
            <p:ph type="dt" sz="half" idx="10"/>
          </p:nvPr>
        </p:nvSpPr>
        <p:spPr/>
        <p:txBody>
          <a:bodyPr/>
          <a:lstStyle/>
          <a:p>
            <a:fld id="{D4B5D85A-B24E-41FF-B318-311888799F50}" type="datetimeFigureOut">
              <a:rPr lang="fr-BE" smtClean="0"/>
              <a:t>06-05-19</a:t>
            </a:fld>
            <a:endParaRPr lang="fr-BE"/>
          </a:p>
        </p:txBody>
      </p:sp>
      <p:sp>
        <p:nvSpPr>
          <p:cNvPr id="3" name="Tijdelijke aanduiding voor voettekst 2">
            <a:extLst>
              <a:ext uri="{FF2B5EF4-FFF2-40B4-BE49-F238E27FC236}">
                <a16:creationId xmlns:a16="http://schemas.microsoft.com/office/drawing/2014/main" id="{D792DA9F-EF64-4911-8BDC-797F2D6E313B}"/>
              </a:ext>
            </a:extLst>
          </p:cNvPr>
          <p:cNvSpPr>
            <a:spLocks noGrp="1"/>
          </p:cNvSpPr>
          <p:nvPr>
            <p:ph type="ftr" sz="quarter" idx="11"/>
          </p:nvPr>
        </p:nvSpPr>
        <p:spPr/>
        <p:txBody>
          <a:bodyPr/>
          <a:lstStyle/>
          <a:p>
            <a:endParaRPr lang="fr-BE"/>
          </a:p>
        </p:txBody>
      </p:sp>
      <p:sp>
        <p:nvSpPr>
          <p:cNvPr id="4" name="Tijdelijke aanduiding voor dianummer 3">
            <a:extLst>
              <a:ext uri="{FF2B5EF4-FFF2-40B4-BE49-F238E27FC236}">
                <a16:creationId xmlns:a16="http://schemas.microsoft.com/office/drawing/2014/main" id="{AFA2FE6E-A4B2-454D-A0F7-F7186A0AB931}"/>
              </a:ext>
            </a:extLst>
          </p:cNvPr>
          <p:cNvSpPr>
            <a:spLocks noGrp="1"/>
          </p:cNvSpPr>
          <p:nvPr>
            <p:ph type="sldNum" sz="quarter" idx="12"/>
          </p:nvPr>
        </p:nvSpPr>
        <p:spPr/>
        <p:txBody>
          <a:bodyPr/>
          <a:lstStyle/>
          <a:p>
            <a:fld id="{9D5CD6D3-3E2A-4C89-9B98-0AE538177448}" type="slidenum">
              <a:rPr lang="fr-BE" smtClean="0"/>
              <a:t>‹nr.›</a:t>
            </a:fld>
            <a:endParaRPr lang="fr-BE"/>
          </a:p>
        </p:txBody>
      </p:sp>
    </p:spTree>
    <p:extLst>
      <p:ext uri="{BB962C8B-B14F-4D97-AF65-F5344CB8AC3E}">
        <p14:creationId xmlns:p14="http://schemas.microsoft.com/office/powerpoint/2010/main" val="2099621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C9E3B9-44C5-402C-A275-D92C756BC6C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fr-BE"/>
          </a:p>
        </p:txBody>
      </p:sp>
      <p:sp>
        <p:nvSpPr>
          <p:cNvPr id="3" name="Tijdelijke aanduiding voor inhoud 2">
            <a:extLst>
              <a:ext uri="{FF2B5EF4-FFF2-40B4-BE49-F238E27FC236}">
                <a16:creationId xmlns:a16="http://schemas.microsoft.com/office/drawing/2014/main" id="{787BBAB9-9CC8-4C63-8E17-ED684CC703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fr-BE"/>
          </a:p>
        </p:txBody>
      </p:sp>
      <p:sp>
        <p:nvSpPr>
          <p:cNvPr id="4" name="Tijdelijke aanduiding voor tekst 3">
            <a:extLst>
              <a:ext uri="{FF2B5EF4-FFF2-40B4-BE49-F238E27FC236}">
                <a16:creationId xmlns:a16="http://schemas.microsoft.com/office/drawing/2014/main" id="{EFD92CCD-A7F3-4577-AF64-3A5C19DA46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AD95FE78-EA01-416C-9E7C-69860824C8ED}"/>
              </a:ext>
            </a:extLst>
          </p:cNvPr>
          <p:cNvSpPr>
            <a:spLocks noGrp="1"/>
          </p:cNvSpPr>
          <p:nvPr>
            <p:ph type="dt" sz="half" idx="10"/>
          </p:nvPr>
        </p:nvSpPr>
        <p:spPr/>
        <p:txBody>
          <a:bodyPr/>
          <a:lstStyle/>
          <a:p>
            <a:fld id="{D4B5D85A-B24E-41FF-B318-311888799F50}" type="datetimeFigureOut">
              <a:rPr lang="fr-BE" smtClean="0"/>
              <a:t>06-05-19</a:t>
            </a:fld>
            <a:endParaRPr lang="fr-BE"/>
          </a:p>
        </p:txBody>
      </p:sp>
      <p:sp>
        <p:nvSpPr>
          <p:cNvPr id="6" name="Tijdelijke aanduiding voor voettekst 5">
            <a:extLst>
              <a:ext uri="{FF2B5EF4-FFF2-40B4-BE49-F238E27FC236}">
                <a16:creationId xmlns:a16="http://schemas.microsoft.com/office/drawing/2014/main" id="{C270B646-7CA0-4D7C-B27C-8C0C9CCD757E}"/>
              </a:ext>
            </a:extLst>
          </p:cNvPr>
          <p:cNvSpPr>
            <a:spLocks noGrp="1"/>
          </p:cNvSpPr>
          <p:nvPr>
            <p:ph type="ftr" sz="quarter" idx="11"/>
          </p:nvPr>
        </p:nvSpPr>
        <p:spPr/>
        <p:txBody>
          <a:bodyPr/>
          <a:lstStyle/>
          <a:p>
            <a:endParaRPr lang="fr-BE"/>
          </a:p>
        </p:txBody>
      </p:sp>
      <p:sp>
        <p:nvSpPr>
          <p:cNvPr id="7" name="Tijdelijke aanduiding voor dianummer 6">
            <a:extLst>
              <a:ext uri="{FF2B5EF4-FFF2-40B4-BE49-F238E27FC236}">
                <a16:creationId xmlns:a16="http://schemas.microsoft.com/office/drawing/2014/main" id="{2492BE34-EE33-40DE-9ABC-B57667B9CB40}"/>
              </a:ext>
            </a:extLst>
          </p:cNvPr>
          <p:cNvSpPr>
            <a:spLocks noGrp="1"/>
          </p:cNvSpPr>
          <p:nvPr>
            <p:ph type="sldNum" sz="quarter" idx="12"/>
          </p:nvPr>
        </p:nvSpPr>
        <p:spPr/>
        <p:txBody>
          <a:bodyPr/>
          <a:lstStyle/>
          <a:p>
            <a:fld id="{9D5CD6D3-3E2A-4C89-9B98-0AE538177448}" type="slidenum">
              <a:rPr lang="fr-BE" smtClean="0"/>
              <a:t>‹nr.›</a:t>
            </a:fld>
            <a:endParaRPr lang="fr-BE"/>
          </a:p>
        </p:txBody>
      </p:sp>
    </p:spTree>
    <p:extLst>
      <p:ext uri="{BB962C8B-B14F-4D97-AF65-F5344CB8AC3E}">
        <p14:creationId xmlns:p14="http://schemas.microsoft.com/office/powerpoint/2010/main" val="83136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01D5B0-600B-47EC-B0C8-2EE9AB38A90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fr-BE"/>
          </a:p>
        </p:txBody>
      </p:sp>
      <p:sp>
        <p:nvSpPr>
          <p:cNvPr id="3" name="Tijdelijke aanduiding voor afbeelding 2">
            <a:extLst>
              <a:ext uri="{FF2B5EF4-FFF2-40B4-BE49-F238E27FC236}">
                <a16:creationId xmlns:a16="http://schemas.microsoft.com/office/drawing/2014/main" id="{45B3BC85-2A46-4ED6-AB02-4707F23F33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ijdelijke aanduiding voor tekst 3">
            <a:extLst>
              <a:ext uri="{FF2B5EF4-FFF2-40B4-BE49-F238E27FC236}">
                <a16:creationId xmlns:a16="http://schemas.microsoft.com/office/drawing/2014/main" id="{7B950F3B-39A2-484E-81CE-AC60B5548B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2D3AE172-D64E-4BD4-AC2C-59867E1BB193}"/>
              </a:ext>
            </a:extLst>
          </p:cNvPr>
          <p:cNvSpPr>
            <a:spLocks noGrp="1"/>
          </p:cNvSpPr>
          <p:nvPr>
            <p:ph type="dt" sz="half" idx="10"/>
          </p:nvPr>
        </p:nvSpPr>
        <p:spPr/>
        <p:txBody>
          <a:bodyPr/>
          <a:lstStyle/>
          <a:p>
            <a:fld id="{D4B5D85A-B24E-41FF-B318-311888799F50}" type="datetimeFigureOut">
              <a:rPr lang="fr-BE" smtClean="0"/>
              <a:t>06-05-19</a:t>
            </a:fld>
            <a:endParaRPr lang="fr-BE"/>
          </a:p>
        </p:txBody>
      </p:sp>
      <p:sp>
        <p:nvSpPr>
          <p:cNvPr id="6" name="Tijdelijke aanduiding voor voettekst 5">
            <a:extLst>
              <a:ext uri="{FF2B5EF4-FFF2-40B4-BE49-F238E27FC236}">
                <a16:creationId xmlns:a16="http://schemas.microsoft.com/office/drawing/2014/main" id="{61B645E6-DD65-42A5-8E66-6BE37725A407}"/>
              </a:ext>
            </a:extLst>
          </p:cNvPr>
          <p:cNvSpPr>
            <a:spLocks noGrp="1"/>
          </p:cNvSpPr>
          <p:nvPr>
            <p:ph type="ftr" sz="quarter" idx="11"/>
          </p:nvPr>
        </p:nvSpPr>
        <p:spPr/>
        <p:txBody>
          <a:bodyPr/>
          <a:lstStyle/>
          <a:p>
            <a:endParaRPr lang="fr-BE"/>
          </a:p>
        </p:txBody>
      </p:sp>
      <p:sp>
        <p:nvSpPr>
          <p:cNvPr id="7" name="Tijdelijke aanduiding voor dianummer 6">
            <a:extLst>
              <a:ext uri="{FF2B5EF4-FFF2-40B4-BE49-F238E27FC236}">
                <a16:creationId xmlns:a16="http://schemas.microsoft.com/office/drawing/2014/main" id="{96A42393-59A4-475C-9248-428BFD359BBD}"/>
              </a:ext>
            </a:extLst>
          </p:cNvPr>
          <p:cNvSpPr>
            <a:spLocks noGrp="1"/>
          </p:cNvSpPr>
          <p:nvPr>
            <p:ph type="sldNum" sz="quarter" idx="12"/>
          </p:nvPr>
        </p:nvSpPr>
        <p:spPr/>
        <p:txBody>
          <a:bodyPr/>
          <a:lstStyle/>
          <a:p>
            <a:fld id="{9D5CD6D3-3E2A-4C89-9B98-0AE538177448}" type="slidenum">
              <a:rPr lang="fr-BE" smtClean="0"/>
              <a:t>‹nr.›</a:t>
            </a:fld>
            <a:endParaRPr lang="fr-BE"/>
          </a:p>
        </p:txBody>
      </p:sp>
    </p:spTree>
    <p:extLst>
      <p:ext uri="{BB962C8B-B14F-4D97-AF65-F5344CB8AC3E}">
        <p14:creationId xmlns:p14="http://schemas.microsoft.com/office/powerpoint/2010/main" val="228728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B75B619-86FE-400B-A717-6DE388BBAA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fr-BE"/>
          </a:p>
        </p:txBody>
      </p:sp>
      <p:sp>
        <p:nvSpPr>
          <p:cNvPr id="3" name="Tijdelijke aanduiding voor tekst 2">
            <a:extLst>
              <a:ext uri="{FF2B5EF4-FFF2-40B4-BE49-F238E27FC236}">
                <a16:creationId xmlns:a16="http://schemas.microsoft.com/office/drawing/2014/main" id="{0C051BB3-67D6-429E-8DBE-903FD66F65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fr-BE"/>
          </a:p>
        </p:txBody>
      </p:sp>
      <p:sp>
        <p:nvSpPr>
          <p:cNvPr id="4" name="Tijdelijke aanduiding voor datum 3">
            <a:extLst>
              <a:ext uri="{FF2B5EF4-FFF2-40B4-BE49-F238E27FC236}">
                <a16:creationId xmlns:a16="http://schemas.microsoft.com/office/drawing/2014/main" id="{C5C546D5-2F62-45C1-B2EE-85D12A81C7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B5D85A-B24E-41FF-B318-311888799F50}" type="datetimeFigureOut">
              <a:rPr lang="fr-BE" smtClean="0"/>
              <a:t>06-05-19</a:t>
            </a:fld>
            <a:endParaRPr lang="fr-BE"/>
          </a:p>
        </p:txBody>
      </p:sp>
      <p:sp>
        <p:nvSpPr>
          <p:cNvPr id="5" name="Tijdelijke aanduiding voor voettekst 4">
            <a:extLst>
              <a:ext uri="{FF2B5EF4-FFF2-40B4-BE49-F238E27FC236}">
                <a16:creationId xmlns:a16="http://schemas.microsoft.com/office/drawing/2014/main" id="{12D8110D-9844-4C9E-9B34-44A27ACDFF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Tijdelijke aanduiding voor dianummer 5">
            <a:extLst>
              <a:ext uri="{FF2B5EF4-FFF2-40B4-BE49-F238E27FC236}">
                <a16:creationId xmlns:a16="http://schemas.microsoft.com/office/drawing/2014/main" id="{46BC5D8E-1277-4196-8E4B-44BE1C90ED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5CD6D3-3E2A-4C89-9B98-0AE538177448}" type="slidenum">
              <a:rPr lang="fr-BE" smtClean="0"/>
              <a:t>‹nr.›</a:t>
            </a:fld>
            <a:endParaRPr lang="fr-BE"/>
          </a:p>
        </p:txBody>
      </p:sp>
    </p:spTree>
    <p:extLst>
      <p:ext uri="{BB962C8B-B14F-4D97-AF65-F5344CB8AC3E}">
        <p14:creationId xmlns:p14="http://schemas.microsoft.com/office/powerpoint/2010/main" val="406292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C149D2-19AE-4219-AEF0-DFE5721C1EEF}"/>
              </a:ext>
            </a:extLst>
          </p:cNvPr>
          <p:cNvSpPr>
            <a:spLocks noGrp="1"/>
          </p:cNvSpPr>
          <p:nvPr>
            <p:ph type="title"/>
          </p:nvPr>
        </p:nvSpPr>
        <p:spPr/>
        <p:txBody>
          <a:bodyPr/>
          <a:lstStyle/>
          <a:p>
            <a:endParaRPr lang="fr-BE" dirty="0"/>
          </a:p>
        </p:txBody>
      </p:sp>
      <p:pic>
        <p:nvPicPr>
          <p:cNvPr id="9" name="Tijdelijke aanduiding voor inhoud 8">
            <a:extLst>
              <a:ext uri="{FF2B5EF4-FFF2-40B4-BE49-F238E27FC236}">
                <a16:creationId xmlns:a16="http://schemas.microsoft.com/office/drawing/2014/main" id="{95B8A4D0-06A0-4BAC-B504-334C9E92EC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00038" y="3016355"/>
            <a:ext cx="4053762" cy="2918709"/>
          </a:xfrm>
        </p:spPr>
      </p:pic>
      <p:pic>
        <p:nvPicPr>
          <p:cNvPr id="11" name="Afbeelding 10">
            <a:extLst>
              <a:ext uri="{FF2B5EF4-FFF2-40B4-BE49-F238E27FC236}">
                <a16:creationId xmlns:a16="http://schemas.microsoft.com/office/drawing/2014/main" id="{A48DA839-09D9-4C75-8A3C-9ACD5B12A4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89248"/>
            <a:ext cx="6055567" cy="6055567"/>
          </a:xfrm>
          <a:prstGeom prst="rect">
            <a:avLst/>
          </a:prstGeom>
        </p:spPr>
      </p:pic>
    </p:spTree>
    <p:extLst>
      <p:ext uri="{BB962C8B-B14F-4D97-AF65-F5344CB8AC3E}">
        <p14:creationId xmlns:p14="http://schemas.microsoft.com/office/powerpoint/2010/main" val="3867045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C149D2-19AE-4219-AEF0-DFE5721C1EEF}"/>
              </a:ext>
            </a:extLst>
          </p:cNvPr>
          <p:cNvSpPr>
            <a:spLocks noGrp="1"/>
          </p:cNvSpPr>
          <p:nvPr>
            <p:ph type="title"/>
          </p:nvPr>
        </p:nvSpPr>
        <p:spPr/>
        <p:txBody>
          <a:bodyPr/>
          <a:lstStyle/>
          <a:p>
            <a:r>
              <a:rPr lang="nl-BE" dirty="0"/>
              <a:t>Vorming, Beeldvorming, Advies</a:t>
            </a:r>
            <a:endParaRPr lang="fr-BE" dirty="0"/>
          </a:p>
        </p:txBody>
      </p:sp>
      <p:pic>
        <p:nvPicPr>
          <p:cNvPr id="9" name="Tijdelijke aanduiding voor inhoud 8">
            <a:extLst>
              <a:ext uri="{FF2B5EF4-FFF2-40B4-BE49-F238E27FC236}">
                <a16:creationId xmlns:a16="http://schemas.microsoft.com/office/drawing/2014/main" id="{95B8A4D0-06A0-4BAC-B504-334C9E92EC3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08621" y="4614782"/>
            <a:ext cx="2857500" cy="2057400"/>
          </a:xfrm>
        </p:spPr>
      </p:pic>
      <p:sp>
        <p:nvSpPr>
          <p:cNvPr id="3" name="Tekstvak 2">
            <a:extLst>
              <a:ext uri="{FF2B5EF4-FFF2-40B4-BE49-F238E27FC236}">
                <a16:creationId xmlns:a16="http://schemas.microsoft.com/office/drawing/2014/main" id="{393B8AF7-2C42-48F9-9C7E-6231933570FB}"/>
              </a:ext>
            </a:extLst>
          </p:cNvPr>
          <p:cNvSpPr txBox="1"/>
          <p:nvPr/>
        </p:nvSpPr>
        <p:spPr>
          <a:xfrm>
            <a:off x="1062318" y="1690688"/>
            <a:ext cx="10515600" cy="3046988"/>
          </a:xfrm>
          <a:prstGeom prst="rect">
            <a:avLst/>
          </a:prstGeom>
          <a:noFill/>
        </p:spPr>
        <p:txBody>
          <a:bodyPr wrap="square" rtlCol="0">
            <a:spAutoFit/>
          </a:bodyPr>
          <a:lstStyle/>
          <a:p>
            <a:r>
              <a:rPr lang="nl-BE" sz="2400" dirty="0"/>
              <a:t>Vlaams Brabantse jongeren gaven reeds hun </a:t>
            </a:r>
            <a:r>
              <a:rPr lang="nl-BE" sz="2400" b="1" dirty="0"/>
              <a:t>advies</a:t>
            </a:r>
            <a:r>
              <a:rPr lang="nl-BE" sz="2400" dirty="0"/>
              <a:t> over…</a:t>
            </a:r>
            <a:br>
              <a:rPr lang="nl-BE" sz="2400" dirty="0"/>
            </a:br>
            <a:endParaRPr lang="nl-BE" sz="2400" dirty="0"/>
          </a:p>
          <a:p>
            <a:r>
              <a:rPr lang="nl-BE" sz="2400" dirty="0"/>
              <a:t>- school, geestelijke gezondheidszorg, vrije tijdsbeleving, </a:t>
            </a:r>
            <a:br>
              <a:rPr lang="nl-BE" sz="2400" dirty="0"/>
            </a:br>
            <a:r>
              <a:rPr lang="nl-BE" sz="2400" dirty="0"/>
              <a:t>- jeugdrechters en jeugdadvocaten</a:t>
            </a:r>
          </a:p>
          <a:p>
            <a:pPr marL="342900" indent="-342900">
              <a:buFontTx/>
              <a:buChar char="-"/>
            </a:pPr>
            <a:r>
              <a:rPr lang="nl-BE" sz="2400" dirty="0"/>
              <a:t>Dak-, en thuisloosheid, woonvormen, …</a:t>
            </a:r>
          </a:p>
          <a:p>
            <a:pPr marL="342900" indent="-342900">
              <a:buFontTx/>
              <a:buChar char="-"/>
            </a:pPr>
            <a:r>
              <a:rPr lang="nl-BE" sz="2400" dirty="0"/>
              <a:t>Nieuwe thema’s die aangeraakt werden en waarop we verder gaan: privacy, ideale begeleider, schending van de rechten, agressie, seksualiteit in de leefgroepen, … </a:t>
            </a:r>
            <a:endParaRPr lang="fr-BE" sz="2400" dirty="0"/>
          </a:p>
        </p:txBody>
      </p:sp>
      <p:pic>
        <p:nvPicPr>
          <p:cNvPr id="4" name="Afbeelding 3">
            <a:extLst>
              <a:ext uri="{FF2B5EF4-FFF2-40B4-BE49-F238E27FC236}">
                <a16:creationId xmlns:a16="http://schemas.microsoft.com/office/drawing/2014/main" id="{446AAFA2-77F6-4D91-90CB-5EA610ACCE27}"/>
              </a:ext>
            </a:extLst>
          </p:cNvPr>
          <p:cNvPicPr>
            <a:picLocks noChangeAspect="1"/>
          </p:cNvPicPr>
          <p:nvPr/>
        </p:nvPicPr>
        <p:blipFill>
          <a:blip r:embed="rId4"/>
          <a:stretch>
            <a:fillRect/>
          </a:stretch>
        </p:blipFill>
        <p:spPr>
          <a:xfrm>
            <a:off x="0" y="4887685"/>
            <a:ext cx="2627086" cy="1970315"/>
          </a:xfrm>
          <a:prstGeom prst="rect">
            <a:avLst/>
          </a:prstGeom>
        </p:spPr>
      </p:pic>
    </p:spTree>
    <p:extLst>
      <p:ext uri="{BB962C8B-B14F-4D97-AF65-F5344CB8AC3E}">
        <p14:creationId xmlns:p14="http://schemas.microsoft.com/office/powerpoint/2010/main" val="4018641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2F6ECEAF-1906-4336-9DED-D8BC56169954}"/>
              </a:ext>
            </a:extLst>
          </p:cNvPr>
          <p:cNvSpPr>
            <a:spLocks noGrp="1"/>
          </p:cNvSpPr>
          <p:nvPr>
            <p:ph sz="half" idx="4294967295"/>
          </p:nvPr>
        </p:nvSpPr>
        <p:spPr>
          <a:xfrm>
            <a:off x="5994400" y="754743"/>
            <a:ext cx="6197600" cy="5422220"/>
          </a:xfrm>
        </p:spPr>
        <p:txBody>
          <a:bodyPr>
            <a:normAutofit/>
          </a:bodyPr>
          <a:lstStyle/>
          <a:p>
            <a:endParaRPr lang="nl-BE" dirty="0"/>
          </a:p>
          <a:p>
            <a:endParaRPr lang="nl-BE" dirty="0"/>
          </a:p>
          <a:p>
            <a:endParaRPr lang="nl-BE" dirty="0"/>
          </a:p>
          <a:p>
            <a:r>
              <a:rPr lang="nl-BE" sz="3200" dirty="0"/>
              <a:t>10 jongeren</a:t>
            </a:r>
          </a:p>
          <a:p>
            <a:endParaRPr lang="nl-BE" sz="3200" dirty="0"/>
          </a:p>
          <a:p>
            <a:r>
              <a:rPr lang="nl-BE" sz="3200" dirty="0"/>
              <a:t>12 politici (uit 5 partijen: Groen, NVA, Open-VLD, CD&amp;V, PVDA) </a:t>
            </a:r>
          </a:p>
          <a:p>
            <a:endParaRPr lang="nl-BE" dirty="0"/>
          </a:p>
        </p:txBody>
      </p:sp>
      <p:pic>
        <p:nvPicPr>
          <p:cNvPr id="12" name="Tijdelijke aanduiding voor inhoud 11">
            <a:extLst>
              <a:ext uri="{FF2B5EF4-FFF2-40B4-BE49-F238E27FC236}">
                <a16:creationId xmlns:a16="http://schemas.microsoft.com/office/drawing/2014/main" id="{9BD7F8CD-9E79-4D4F-BCC3-B2A402D187F7}"/>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0" y="0"/>
            <a:ext cx="5167313" cy="7310438"/>
          </a:xfrm>
        </p:spPr>
      </p:pic>
    </p:spTree>
    <p:extLst>
      <p:ext uri="{BB962C8B-B14F-4D97-AF65-F5344CB8AC3E}">
        <p14:creationId xmlns:p14="http://schemas.microsoft.com/office/powerpoint/2010/main" val="2824411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C3B18B5-78A0-4F6D-B68E-20EB405437FC}"/>
              </a:ext>
            </a:extLst>
          </p:cNvPr>
          <p:cNvSpPr>
            <a:spLocks noGrp="1"/>
          </p:cNvSpPr>
          <p:nvPr>
            <p:ph type="title"/>
          </p:nvPr>
        </p:nvSpPr>
        <p:spPr/>
        <p:txBody>
          <a:bodyPr/>
          <a:lstStyle/>
          <a:p>
            <a:r>
              <a:rPr lang="nl-BE" dirty="0"/>
              <a:t>Uitspraken van politici over de avond</a:t>
            </a:r>
          </a:p>
        </p:txBody>
      </p:sp>
      <p:sp>
        <p:nvSpPr>
          <p:cNvPr id="3" name="Tijdelijke aanduiding voor inhoud 2">
            <a:extLst>
              <a:ext uri="{FF2B5EF4-FFF2-40B4-BE49-F238E27FC236}">
                <a16:creationId xmlns:a16="http://schemas.microsoft.com/office/drawing/2014/main" id="{55A18AD9-99CB-4EBF-9135-A5BD9A77B7CF}"/>
              </a:ext>
            </a:extLst>
          </p:cNvPr>
          <p:cNvSpPr>
            <a:spLocks noGrp="1"/>
          </p:cNvSpPr>
          <p:nvPr>
            <p:ph sz="half" idx="1"/>
          </p:nvPr>
        </p:nvSpPr>
        <p:spPr/>
        <p:txBody>
          <a:bodyPr>
            <a:noAutofit/>
          </a:bodyPr>
          <a:lstStyle/>
          <a:p>
            <a:pPr marL="0" indent="0">
              <a:buNone/>
            </a:pPr>
            <a:r>
              <a:rPr lang="nl-BE" sz="2000" i="1" dirty="0"/>
              <a:t>Het échte leven kwam aan bod.  Zonder filter   Leerrijk</a:t>
            </a:r>
          </a:p>
          <a:p>
            <a:pPr marL="0" indent="0">
              <a:buNone/>
            </a:pPr>
            <a:r>
              <a:rPr lang="nl-BE" sz="2000" i="1" dirty="0"/>
              <a:t>Ik had er nooit bij stilgestaan maar 18 jaar worden is duidelijk heel anders, afhankelijk van wie je bent.</a:t>
            </a:r>
          </a:p>
          <a:p>
            <a:pPr marL="0" indent="0">
              <a:buNone/>
            </a:pPr>
            <a:br>
              <a:rPr lang="nl-BE" sz="2000" i="1" dirty="0"/>
            </a:br>
            <a:r>
              <a:rPr lang="nl-BE" sz="2000" i="1" dirty="0"/>
              <a:t>Er zit veel verschil tussen theorie en praktijk, de dingen die niet zouden mogen gebeuren kunnen blijkbaar toch.</a:t>
            </a:r>
          </a:p>
          <a:p>
            <a:pPr marL="0" indent="0">
              <a:buNone/>
            </a:pPr>
            <a:endParaRPr lang="nl-BE" sz="2000" i="1" dirty="0"/>
          </a:p>
          <a:p>
            <a:pPr marL="0" indent="0">
              <a:buNone/>
            </a:pPr>
            <a:r>
              <a:rPr lang="nl-BE" sz="2000" i="1" dirty="0"/>
              <a:t>Dit is veel beter dan een cijferrapport, dit is relevant.</a:t>
            </a:r>
          </a:p>
          <a:p>
            <a:pPr marL="0" indent="0">
              <a:buNone/>
            </a:pPr>
            <a:endParaRPr lang="nl-BE" sz="2000" i="1" dirty="0"/>
          </a:p>
          <a:p>
            <a:pPr marL="0" indent="0">
              <a:buNone/>
            </a:pPr>
            <a:r>
              <a:rPr lang="nl-BE" sz="2000" i="1" dirty="0"/>
              <a:t>Er zijn dingen waar wij als politiek vat op hebben, waar we iets aan kunnen doen.</a:t>
            </a:r>
            <a:br>
              <a:rPr lang="nl-BE" sz="2000" dirty="0"/>
            </a:br>
            <a:br>
              <a:rPr lang="nl-BE" sz="2000" dirty="0"/>
            </a:br>
            <a:br>
              <a:rPr lang="nl-BE" sz="2000" dirty="0"/>
            </a:br>
            <a:br>
              <a:rPr lang="nl-BE" sz="2000" dirty="0"/>
            </a:br>
            <a:endParaRPr lang="nl-BE" sz="2000" dirty="0"/>
          </a:p>
        </p:txBody>
      </p:sp>
      <p:sp>
        <p:nvSpPr>
          <p:cNvPr id="4" name="Tijdelijke aanduiding voor inhoud 3">
            <a:extLst>
              <a:ext uri="{FF2B5EF4-FFF2-40B4-BE49-F238E27FC236}">
                <a16:creationId xmlns:a16="http://schemas.microsoft.com/office/drawing/2014/main" id="{FA793F9D-7763-483A-ADB3-D4223ECC49F6}"/>
              </a:ext>
            </a:extLst>
          </p:cNvPr>
          <p:cNvSpPr>
            <a:spLocks noGrp="1"/>
          </p:cNvSpPr>
          <p:nvPr>
            <p:ph sz="half" idx="2"/>
          </p:nvPr>
        </p:nvSpPr>
        <p:spPr/>
        <p:txBody>
          <a:bodyPr>
            <a:normAutofit fontScale="25000" lnSpcReduction="20000"/>
          </a:bodyPr>
          <a:lstStyle/>
          <a:p>
            <a:pPr marL="0" indent="0">
              <a:buNone/>
            </a:pPr>
            <a:r>
              <a:rPr lang="nl-BE" sz="8000" i="1" dirty="0"/>
              <a:t>Zot dat zo’n dingen uit jonge mensen komen.</a:t>
            </a:r>
          </a:p>
          <a:p>
            <a:pPr marL="0" indent="0">
              <a:buNone/>
            </a:pPr>
            <a:br>
              <a:rPr lang="nl-BE" sz="8000" i="1" dirty="0"/>
            </a:br>
            <a:r>
              <a:rPr lang="nl-BE" sz="8000" i="1" dirty="0"/>
              <a:t>Mooi op persoonlijke verhalen te horen.</a:t>
            </a:r>
          </a:p>
          <a:p>
            <a:pPr marL="0" indent="0">
              <a:buNone/>
            </a:pPr>
            <a:br>
              <a:rPr lang="nl-BE" sz="8000" i="1" dirty="0"/>
            </a:br>
            <a:r>
              <a:rPr lang="nl-BE" sz="8000" i="1" dirty="0"/>
              <a:t>Dapper om mening te delen.</a:t>
            </a:r>
          </a:p>
          <a:p>
            <a:pPr marL="0" indent="0">
              <a:buNone/>
            </a:pPr>
            <a:endParaRPr lang="nl-BE" sz="8000" i="1" dirty="0"/>
          </a:p>
          <a:p>
            <a:pPr marL="0" indent="0">
              <a:buNone/>
            </a:pPr>
            <a:r>
              <a:rPr lang="nl-BE" sz="8000" i="1" dirty="0"/>
              <a:t>Hoed af voor al deze openheid.</a:t>
            </a:r>
            <a:br>
              <a:rPr lang="nl-BE" sz="8000" i="1" dirty="0"/>
            </a:br>
            <a:br>
              <a:rPr lang="nl-BE" sz="8000" i="1" dirty="0"/>
            </a:br>
            <a:r>
              <a:rPr lang="nl-BE" sz="8000" i="1" dirty="0"/>
              <a:t>Ik moet zelf nog googelen hoe ik mijne was moet doen.</a:t>
            </a:r>
          </a:p>
          <a:p>
            <a:pPr marL="0" indent="0">
              <a:buNone/>
            </a:pPr>
            <a:br>
              <a:rPr lang="nl-BE" sz="8000" i="1" dirty="0"/>
            </a:br>
            <a:r>
              <a:rPr lang="nl-BE" sz="8000" i="1" dirty="0"/>
              <a:t>Chique dat jullie zo zelfstandig zijn.</a:t>
            </a:r>
          </a:p>
          <a:p>
            <a:pPr marL="0" indent="0">
              <a:buNone/>
            </a:pPr>
            <a:br>
              <a:rPr lang="nl-BE" sz="8000" i="1" dirty="0"/>
            </a:br>
            <a:br>
              <a:rPr lang="nl-BE" sz="8000" i="1" dirty="0"/>
            </a:br>
            <a:r>
              <a:rPr lang="nl-BE" sz="8000" i="1" dirty="0"/>
              <a:t>Gesprek of de manier waarop met elkaar werd om gegaan is fijn</a:t>
            </a:r>
          </a:p>
          <a:p>
            <a:pPr marL="0" indent="0">
              <a:buNone/>
            </a:pPr>
            <a:br>
              <a:rPr lang="nl-BE" sz="8000" i="1" dirty="0"/>
            </a:br>
            <a:r>
              <a:rPr lang="nl-BE" sz="8000" i="1" dirty="0"/>
              <a:t>Bedankt, we leren veel van jullie.</a:t>
            </a:r>
          </a:p>
          <a:p>
            <a:br>
              <a:rPr lang="nl-BE" sz="3400" i="1" dirty="0"/>
            </a:br>
            <a:br>
              <a:rPr lang="nl-BE" sz="3400" i="1" dirty="0"/>
            </a:br>
            <a:br>
              <a:rPr lang="nl-BE" dirty="0"/>
            </a:br>
            <a:endParaRPr lang="nl-BE" dirty="0"/>
          </a:p>
          <a:p>
            <a:endParaRPr lang="nl-BE" dirty="0"/>
          </a:p>
        </p:txBody>
      </p:sp>
    </p:spTree>
    <p:extLst>
      <p:ext uri="{BB962C8B-B14F-4D97-AF65-F5344CB8AC3E}">
        <p14:creationId xmlns:p14="http://schemas.microsoft.com/office/powerpoint/2010/main" val="4046289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007782E-A748-409F-B896-DC5AE87017AC}"/>
              </a:ext>
            </a:extLst>
          </p:cNvPr>
          <p:cNvSpPr>
            <a:spLocks noGrp="1"/>
          </p:cNvSpPr>
          <p:nvPr>
            <p:ph type="title"/>
          </p:nvPr>
        </p:nvSpPr>
        <p:spPr/>
        <p:txBody>
          <a:bodyPr/>
          <a:lstStyle/>
          <a:p>
            <a:r>
              <a:rPr lang="nl-BE" dirty="0"/>
              <a:t>Uitspraken van jongeren over de avond</a:t>
            </a:r>
          </a:p>
        </p:txBody>
      </p:sp>
      <p:pic>
        <p:nvPicPr>
          <p:cNvPr id="7" name="Tijdelijke aanduiding voor inhoud 6">
            <a:extLst>
              <a:ext uri="{FF2B5EF4-FFF2-40B4-BE49-F238E27FC236}">
                <a16:creationId xmlns:a16="http://schemas.microsoft.com/office/drawing/2014/main" id="{C4510B99-61BC-409D-AFB3-7441DDD5935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82171" y="1690687"/>
            <a:ext cx="5337629" cy="4778375"/>
          </a:xfrm>
        </p:spPr>
      </p:pic>
      <p:sp>
        <p:nvSpPr>
          <p:cNvPr id="4" name="Tijdelijke aanduiding voor inhoud 3">
            <a:extLst>
              <a:ext uri="{FF2B5EF4-FFF2-40B4-BE49-F238E27FC236}">
                <a16:creationId xmlns:a16="http://schemas.microsoft.com/office/drawing/2014/main" id="{712F9F9E-BA54-474D-B6E3-DB6670B42FDE}"/>
              </a:ext>
            </a:extLst>
          </p:cNvPr>
          <p:cNvSpPr>
            <a:spLocks noGrp="1"/>
          </p:cNvSpPr>
          <p:nvPr>
            <p:ph sz="half" idx="2"/>
          </p:nvPr>
        </p:nvSpPr>
        <p:spPr>
          <a:xfrm>
            <a:off x="6172200" y="1825624"/>
            <a:ext cx="5181600" cy="4778375"/>
          </a:xfrm>
        </p:spPr>
        <p:txBody>
          <a:bodyPr>
            <a:noAutofit/>
          </a:bodyPr>
          <a:lstStyle/>
          <a:p>
            <a:pPr marL="0" indent="0">
              <a:buNone/>
            </a:pPr>
            <a:r>
              <a:rPr lang="nl-BE" sz="2400" i="1" dirty="0"/>
              <a:t>Leuk om de goesting te voelen dat politiekers dingen willen aanpakken.</a:t>
            </a:r>
          </a:p>
          <a:p>
            <a:pPr marL="0" indent="0">
              <a:buNone/>
            </a:pPr>
            <a:endParaRPr lang="nl-BE" sz="2400" i="1" dirty="0"/>
          </a:p>
          <a:p>
            <a:pPr marL="0" indent="0">
              <a:buNone/>
            </a:pPr>
            <a:r>
              <a:rPr lang="nl-BE" sz="2400" i="1" dirty="0"/>
              <a:t>Merci dat we mochten open zijn.</a:t>
            </a:r>
          </a:p>
          <a:p>
            <a:pPr marL="0" indent="0">
              <a:buNone/>
            </a:pPr>
            <a:br>
              <a:rPr lang="nl-BE" sz="2400" i="1" dirty="0"/>
            </a:br>
            <a:r>
              <a:rPr lang="nl-BE" sz="2400" i="1" dirty="0"/>
              <a:t>Chique dat we samen kunnen spreken, dat had ik niet verwacht.</a:t>
            </a:r>
          </a:p>
          <a:p>
            <a:pPr marL="0" indent="0">
              <a:buNone/>
            </a:pPr>
            <a:br>
              <a:rPr lang="nl-BE" sz="2400" i="1" dirty="0"/>
            </a:br>
            <a:r>
              <a:rPr lang="nl-BE" sz="2400" i="1" dirty="0"/>
              <a:t>Fijn om te zien dat er geluisterd wordt, dat doet deugd.</a:t>
            </a:r>
          </a:p>
          <a:p>
            <a:pPr marL="0" indent="0">
              <a:buNone/>
            </a:pPr>
            <a:endParaRPr lang="nl-BE" sz="2400" i="1" dirty="0"/>
          </a:p>
          <a:p>
            <a:pPr marL="0" indent="0">
              <a:buNone/>
            </a:pPr>
            <a:r>
              <a:rPr lang="nl-BE" sz="2400" i="1" dirty="0"/>
              <a:t>Gezellig, super </a:t>
            </a:r>
            <a:r>
              <a:rPr lang="nl-BE" sz="2400" i="1" dirty="0" err="1"/>
              <a:t>nice</a:t>
            </a:r>
            <a:r>
              <a:rPr lang="nl-BE" sz="2400" i="1" dirty="0"/>
              <a:t> samenwerking</a:t>
            </a:r>
          </a:p>
          <a:p>
            <a:pPr marL="0" indent="0">
              <a:buNone/>
            </a:pPr>
            <a:br>
              <a:rPr lang="nl-BE" sz="2400" dirty="0"/>
            </a:br>
            <a:endParaRPr lang="nl-BE" sz="2400" dirty="0"/>
          </a:p>
        </p:txBody>
      </p:sp>
    </p:spTree>
    <p:extLst>
      <p:ext uri="{BB962C8B-B14F-4D97-AF65-F5344CB8AC3E}">
        <p14:creationId xmlns:p14="http://schemas.microsoft.com/office/powerpoint/2010/main" val="514717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851318-31FB-4473-9378-583C26524835}"/>
              </a:ext>
            </a:extLst>
          </p:cNvPr>
          <p:cNvSpPr>
            <a:spLocks noGrp="1"/>
          </p:cNvSpPr>
          <p:nvPr>
            <p:ph type="title"/>
          </p:nvPr>
        </p:nvSpPr>
        <p:spPr/>
        <p:txBody>
          <a:bodyPr/>
          <a:lstStyle/>
          <a:p>
            <a:r>
              <a:rPr lang="nl-BE" dirty="0"/>
              <a:t>Wat de politici leerden van de jongeren….</a:t>
            </a:r>
          </a:p>
        </p:txBody>
      </p:sp>
      <p:sp>
        <p:nvSpPr>
          <p:cNvPr id="3" name="Tijdelijke aanduiding voor inhoud 2">
            <a:extLst>
              <a:ext uri="{FF2B5EF4-FFF2-40B4-BE49-F238E27FC236}">
                <a16:creationId xmlns:a16="http://schemas.microsoft.com/office/drawing/2014/main" id="{1FBFBBEF-DD57-4132-9D58-B4080A726593}"/>
              </a:ext>
            </a:extLst>
          </p:cNvPr>
          <p:cNvSpPr>
            <a:spLocks noGrp="1"/>
          </p:cNvSpPr>
          <p:nvPr>
            <p:ph sz="half" idx="1"/>
          </p:nvPr>
        </p:nvSpPr>
        <p:spPr/>
        <p:txBody>
          <a:bodyPr>
            <a:normAutofit fontScale="77500" lnSpcReduction="20000"/>
          </a:bodyPr>
          <a:lstStyle/>
          <a:p>
            <a:pPr marL="0" indent="0">
              <a:buNone/>
            </a:pPr>
            <a:r>
              <a:rPr lang="nl-BE" dirty="0"/>
              <a:t>Huizenzoektocht is lastig.</a:t>
            </a:r>
          </a:p>
          <a:p>
            <a:pPr marL="0" indent="0">
              <a:buNone/>
            </a:pPr>
            <a:r>
              <a:rPr lang="nl-BE" dirty="0"/>
              <a:t>Niet oké dat </a:t>
            </a:r>
            <a:r>
              <a:rPr lang="nl-BE" dirty="0" err="1"/>
              <a:t>OCMW’s</a:t>
            </a:r>
            <a:r>
              <a:rPr lang="nl-BE" dirty="0"/>
              <a:t> tussen regio’s verschillen.</a:t>
            </a:r>
          </a:p>
          <a:p>
            <a:pPr marL="0" indent="0">
              <a:buNone/>
            </a:pPr>
            <a:r>
              <a:rPr lang="nl-BE" dirty="0"/>
              <a:t>Duidelijkheid van informatie over hulp is nodig.</a:t>
            </a:r>
          </a:p>
          <a:p>
            <a:pPr marL="0" indent="0">
              <a:buNone/>
            </a:pPr>
            <a:r>
              <a:rPr lang="nl-BE" dirty="0"/>
              <a:t>Studiekeuze moet altijd bij jongeren liggen.</a:t>
            </a:r>
          </a:p>
          <a:p>
            <a:pPr marL="0" indent="0">
              <a:buNone/>
            </a:pPr>
            <a:r>
              <a:rPr lang="nl-BE" dirty="0"/>
              <a:t>Huisbazen hebben veel vooroordelen</a:t>
            </a:r>
          </a:p>
          <a:p>
            <a:pPr marL="0" indent="0">
              <a:buNone/>
            </a:pPr>
            <a:br>
              <a:rPr lang="nl-BE" dirty="0"/>
            </a:br>
            <a:r>
              <a:rPr lang="nl-BE" dirty="0" err="1"/>
              <a:t>Cohousing</a:t>
            </a:r>
            <a:r>
              <a:rPr lang="nl-BE" dirty="0"/>
              <a:t> zou fijn zijn als </a:t>
            </a:r>
            <a:r>
              <a:rPr lang="nl-BE" dirty="0" err="1"/>
              <a:t>jeugdhulpverlater</a:t>
            </a:r>
            <a:endParaRPr lang="nl-BE" dirty="0"/>
          </a:p>
          <a:p>
            <a:pPr marL="0" indent="0">
              <a:buNone/>
            </a:pPr>
            <a:r>
              <a:rPr lang="nl-BE" dirty="0"/>
              <a:t>Sport = duur, een sociaal tarief is nodig.</a:t>
            </a:r>
          </a:p>
          <a:p>
            <a:pPr marL="0" indent="0">
              <a:buNone/>
            </a:pPr>
            <a:endParaRPr lang="nl-BE" dirty="0"/>
          </a:p>
          <a:p>
            <a:pPr marL="0" indent="0">
              <a:buNone/>
            </a:pPr>
            <a:r>
              <a:rPr lang="nl-BE" dirty="0"/>
              <a:t>Voorziening is geen gezin, misschien moet de leefgroep meer gezin/thuis zijn?</a:t>
            </a:r>
          </a:p>
          <a:p>
            <a:endParaRPr lang="nl-BE" dirty="0"/>
          </a:p>
        </p:txBody>
      </p:sp>
      <p:pic>
        <p:nvPicPr>
          <p:cNvPr id="6" name="Tijdelijke aanduiding voor inhoud 5">
            <a:extLst>
              <a:ext uri="{FF2B5EF4-FFF2-40B4-BE49-F238E27FC236}">
                <a16:creationId xmlns:a16="http://schemas.microsoft.com/office/drawing/2014/main" id="{88A45B64-66FC-40B3-B228-24DE873EB71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199" y="1436914"/>
            <a:ext cx="5642429" cy="4876800"/>
          </a:xfrm>
        </p:spPr>
      </p:pic>
    </p:spTree>
    <p:extLst>
      <p:ext uri="{BB962C8B-B14F-4D97-AF65-F5344CB8AC3E}">
        <p14:creationId xmlns:p14="http://schemas.microsoft.com/office/powerpoint/2010/main" val="536482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C149D2-19AE-4219-AEF0-DFE5721C1EEF}"/>
              </a:ext>
            </a:extLst>
          </p:cNvPr>
          <p:cNvSpPr>
            <a:spLocks noGrp="1"/>
          </p:cNvSpPr>
          <p:nvPr>
            <p:ph type="title"/>
          </p:nvPr>
        </p:nvSpPr>
        <p:spPr>
          <a:xfrm>
            <a:off x="7300038" y="365125"/>
            <a:ext cx="4053762" cy="1325563"/>
          </a:xfrm>
        </p:spPr>
        <p:txBody>
          <a:bodyPr/>
          <a:lstStyle/>
          <a:p>
            <a:r>
              <a:rPr lang="nl-BE" dirty="0"/>
              <a:t>Merci!</a:t>
            </a:r>
            <a:endParaRPr lang="fr-BE" dirty="0"/>
          </a:p>
        </p:txBody>
      </p:sp>
      <p:pic>
        <p:nvPicPr>
          <p:cNvPr id="9" name="Tijdelijke aanduiding voor inhoud 8">
            <a:extLst>
              <a:ext uri="{FF2B5EF4-FFF2-40B4-BE49-F238E27FC236}">
                <a16:creationId xmlns:a16="http://schemas.microsoft.com/office/drawing/2014/main" id="{95B8A4D0-06A0-4BAC-B504-334C9E92EC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00038" y="3016355"/>
            <a:ext cx="4053762" cy="2918709"/>
          </a:xfrm>
        </p:spPr>
      </p:pic>
      <p:pic>
        <p:nvPicPr>
          <p:cNvPr id="11" name="Afbeelding 10">
            <a:extLst>
              <a:ext uri="{FF2B5EF4-FFF2-40B4-BE49-F238E27FC236}">
                <a16:creationId xmlns:a16="http://schemas.microsoft.com/office/drawing/2014/main" id="{A48DA839-09D9-4C75-8A3C-9ACD5B12A4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89248"/>
            <a:ext cx="6055567" cy="6055567"/>
          </a:xfrm>
          <a:prstGeom prst="rect">
            <a:avLst/>
          </a:prstGeom>
        </p:spPr>
      </p:pic>
    </p:spTree>
    <p:extLst>
      <p:ext uri="{BB962C8B-B14F-4D97-AF65-F5344CB8AC3E}">
        <p14:creationId xmlns:p14="http://schemas.microsoft.com/office/powerpoint/2010/main" val="3799594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C149D2-19AE-4219-AEF0-DFE5721C1EEF}"/>
              </a:ext>
            </a:extLst>
          </p:cNvPr>
          <p:cNvSpPr>
            <a:spLocks noGrp="1"/>
          </p:cNvSpPr>
          <p:nvPr>
            <p:ph type="title"/>
          </p:nvPr>
        </p:nvSpPr>
        <p:spPr/>
        <p:txBody>
          <a:bodyPr/>
          <a:lstStyle/>
          <a:p>
            <a:r>
              <a:rPr lang="nl-BE" dirty="0"/>
              <a:t>Wat doet Cachet?</a:t>
            </a:r>
            <a:endParaRPr lang="fr-BE" dirty="0"/>
          </a:p>
        </p:txBody>
      </p:sp>
      <p:pic>
        <p:nvPicPr>
          <p:cNvPr id="9" name="Tijdelijke aanduiding voor inhoud 8">
            <a:extLst>
              <a:ext uri="{FF2B5EF4-FFF2-40B4-BE49-F238E27FC236}">
                <a16:creationId xmlns:a16="http://schemas.microsoft.com/office/drawing/2014/main" id="{95B8A4D0-06A0-4BAC-B504-334C9E92EC3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334500" y="3857965"/>
            <a:ext cx="2857500" cy="2057400"/>
          </a:xfrm>
        </p:spPr>
      </p:pic>
      <p:sp>
        <p:nvSpPr>
          <p:cNvPr id="3" name="Tekstvak 2">
            <a:extLst>
              <a:ext uri="{FF2B5EF4-FFF2-40B4-BE49-F238E27FC236}">
                <a16:creationId xmlns:a16="http://schemas.microsoft.com/office/drawing/2014/main" id="{1F59AEA5-B4B6-4D7D-9C9D-58C8E9F51B16}"/>
              </a:ext>
            </a:extLst>
          </p:cNvPr>
          <p:cNvSpPr txBox="1"/>
          <p:nvPr/>
        </p:nvSpPr>
        <p:spPr>
          <a:xfrm>
            <a:off x="246743" y="1774664"/>
            <a:ext cx="8287657" cy="5133713"/>
          </a:xfrm>
          <a:prstGeom prst="rect">
            <a:avLst/>
          </a:prstGeom>
          <a:noFill/>
        </p:spPr>
        <p:txBody>
          <a:bodyPr wrap="square" rtlCol="0">
            <a:spAutoFit/>
          </a:bodyPr>
          <a:lstStyle/>
          <a:p>
            <a:endParaRPr lang="nl-BE" dirty="0"/>
          </a:p>
          <a:p>
            <a:pPr>
              <a:lnSpc>
                <a:spcPct val="120000"/>
              </a:lnSpc>
              <a:buClr>
                <a:schemeClr val="tx2">
                  <a:lumMod val="75000"/>
                </a:schemeClr>
              </a:buClr>
              <a:defRPr/>
            </a:pPr>
            <a:r>
              <a:rPr lang="nl-BE" b="1" dirty="0"/>
              <a:t>WAAROM BESTAAN WE?</a:t>
            </a:r>
          </a:p>
          <a:p>
            <a:pPr>
              <a:lnSpc>
                <a:spcPct val="120000"/>
              </a:lnSpc>
              <a:buClr>
                <a:schemeClr val="tx2">
                  <a:lumMod val="75000"/>
                </a:schemeClr>
              </a:buClr>
              <a:defRPr/>
            </a:pPr>
            <a:endParaRPr lang="nl-BE" b="1" dirty="0"/>
          </a:p>
          <a:p>
            <a:pPr>
              <a:lnSpc>
                <a:spcPct val="120000"/>
              </a:lnSpc>
              <a:buClr>
                <a:schemeClr val="tx2">
                  <a:lumMod val="75000"/>
                </a:schemeClr>
              </a:buClr>
              <a:defRPr/>
            </a:pPr>
            <a:r>
              <a:rPr lang="nl-BE" sz="2400" dirty="0"/>
              <a:t>Wij zijn een netwerk van jongeren met een persoonlijke   ervaring in de bijzondere jeugdbijstand.</a:t>
            </a:r>
          </a:p>
          <a:p>
            <a:pPr>
              <a:lnSpc>
                <a:spcPct val="120000"/>
              </a:lnSpc>
              <a:buClr>
                <a:schemeClr val="tx2">
                  <a:lumMod val="75000"/>
                </a:schemeClr>
              </a:buClr>
              <a:defRPr/>
            </a:pPr>
            <a:r>
              <a:rPr lang="nl-BE" sz="2400" dirty="0"/>
              <a:t>Vanuit hun verhalen gaan we – altijd samen met de jongeren - in gesprek met hulpverleners en beleidsmakers. </a:t>
            </a:r>
          </a:p>
          <a:p>
            <a:pPr>
              <a:lnSpc>
                <a:spcPct val="120000"/>
              </a:lnSpc>
              <a:buClr>
                <a:schemeClr val="tx2">
                  <a:lumMod val="75000"/>
                </a:schemeClr>
              </a:buClr>
              <a:defRPr/>
            </a:pPr>
            <a:r>
              <a:rPr lang="nl-BE" sz="2400" dirty="0"/>
              <a:t>Zo bouwen we mee aan betere jeugdhulpverlening en aan een meer correcte maatschappelijke beeldvorming. </a:t>
            </a:r>
          </a:p>
          <a:p>
            <a:pPr>
              <a:lnSpc>
                <a:spcPct val="120000"/>
              </a:lnSpc>
              <a:buClr>
                <a:schemeClr val="tx2">
                  <a:lumMod val="75000"/>
                </a:schemeClr>
              </a:buClr>
              <a:defRPr/>
            </a:pPr>
            <a:r>
              <a:rPr lang="nl-BE" sz="2400" dirty="0"/>
              <a:t>Dat onze jongeren (terug) kunnen dromen van hun toekomst, dat is ons ultieme doel.</a:t>
            </a:r>
          </a:p>
          <a:p>
            <a:endParaRPr lang="nl-BE" dirty="0"/>
          </a:p>
          <a:p>
            <a:endParaRPr lang="fr-BE" dirty="0"/>
          </a:p>
        </p:txBody>
      </p:sp>
      <p:pic>
        <p:nvPicPr>
          <p:cNvPr id="6" name="Tijdelijke aanduiding voor inhoud 5">
            <a:extLst>
              <a:ext uri="{FF2B5EF4-FFF2-40B4-BE49-F238E27FC236}">
                <a16:creationId xmlns:a16="http://schemas.microsoft.com/office/drawing/2014/main" id="{7828B006-E21C-49D6-968A-67877448A1DE}"/>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851775" y="263129"/>
            <a:ext cx="3806825" cy="2855118"/>
          </a:xfrm>
          <a:prstGeom prst="rect">
            <a:avLst/>
          </a:prstGeom>
        </p:spPr>
      </p:pic>
    </p:spTree>
    <p:extLst>
      <p:ext uri="{BB962C8B-B14F-4D97-AF65-F5344CB8AC3E}">
        <p14:creationId xmlns:p14="http://schemas.microsoft.com/office/powerpoint/2010/main" val="1892472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7E49A5-66F7-4F9B-AD9F-B57F2E0E693C}"/>
              </a:ext>
            </a:extLst>
          </p:cNvPr>
          <p:cNvSpPr>
            <a:spLocks noGrp="1"/>
          </p:cNvSpPr>
          <p:nvPr>
            <p:ph type="title"/>
          </p:nvPr>
        </p:nvSpPr>
        <p:spPr/>
        <p:txBody>
          <a:bodyPr/>
          <a:lstStyle/>
          <a:p>
            <a:r>
              <a:rPr lang="nl-BE" b="1" dirty="0">
                <a:latin typeface="Calibri" pitchFamily="34" charset="0"/>
                <a:ea typeface="MS PGothic" pitchFamily="34" charset="-128"/>
              </a:rPr>
              <a:t>HOE DOEN WE DAT?</a:t>
            </a:r>
            <a:br>
              <a:rPr lang="nl-BE" b="1" dirty="0">
                <a:latin typeface="Calibri" pitchFamily="34" charset="0"/>
                <a:ea typeface="MS PGothic" pitchFamily="34" charset="-128"/>
              </a:rPr>
            </a:br>
            <a:endParaRPr lang="nl-BE" dirty="0"/>
          </a:p>
        </p:txBody>
      </p:sp>
      <p:sp>
        <p:nvSpPr>
          <p:cNvPr id="3" name="Tijdelijke aanduiding voor inhoud 2">
            <a:extLst>
              <a:ext uri="{FF2B5EF4-FFF2-40B4-BE49-F238E27FC236}">
                <a16:creationId xmlns:a16="http://schemas.microsoft.com/office/drawing/2014/main" id="{B55B3D8D-9F22-47DD-957D-20F12CC70A57}"/>
              </a:ext>
            </a:extLst>
          </p:cNvPr>
          <p:cNvSpPr>
            <a:spLocks noGrp="1"/>
          </p:cNvSpPr>
          <p:nvPr>
            <p:ph sz="half" idx="1"/>
          </p:nvPr>
        </p:nvSpPr>
        <p:spPr>
          <a:xfrm>
            <a:off x="838200" y="1175657"/>
            <a:ext cx="5181600" cy="5001306"/>
          </a:xfrm>
        </p:spPr>
        <p:txBody>
          <a:bodyPr/>
          <a:lstStyle/>
          <a:p>
            <a:pPr lvl="0">
              <a:lnSpc>
                <a:spcPct val="107000"/>
              </a:lnSpc>
              <a:spcAft>
                <a:spcPts val="0"/>
              </a:spcAft>
            </a:pPr>
            <a:endParaRPr lang="nl-BE" sz="2000" dirty="0">
              <a:latin typeface="Calibri" pitchFamily="34" charset="0"/>
              <a:ea typeface="MS PGothic" pitchFamily="34" charset="-128"/>
            </a:endParaRPr>
          </a:p>
          <a:p>
            <a:pPr marL="457200" lvl="0" indent="-457200">
              <a:lnSpc>
                <a:spcPct val="107000"/>
              </a:lnSpc>
              <a:spcAft>
                <a:spcPts val="0"/>
              </a:spcAft>
              <a:buFont typeface="+mj-lt"/>
              <a:buAutoNum type="arabicPeriod"/>
            </a:pPr>
            <a:r>
              <a:rPr lang="nl-BE" sz="2000" dirty="0">
                <a:latin typeface="Calibri" pitchFamily="34" charset="0"/>
                <a:ea typeface="MS PGothic" pitchFamily="34" charset="-128"/>
              </a:rPr>
              <a:t>Door ontmoeting te creëren</a:t>
            </a:r>
          </a:p>
          <a:p>
            <a:pPr marL="457200" lvl="0" indent="-457200">
              <a:lnSpc>
                <a:spcPct val="107000"/>
              </a:lnSpc>
              <a:spcAft>
                <a:spcPts val="0"/>
              </a:spcAft>
              <a:buFont typeface="+mj-lt"/>
              <a:buAutoNum type="arabicPeriod"/>
            </a:pPr>
            <a:r>
              <a:rPr lang="nl-BE" sz="2000" dirty="0">
                <a:latin typeface="Calibri" pitchFamily="34" charset="0"/>
                <a:ea typeface="MS PGothic" pitchFamily="34" charset="-128"/>
              </a:rPr>
              <a:t>Door op basis van deze ontmoeting expertise op te bouwen</a:t>
            </a:r>
          </a:p>
          <a:p>
            <a:pPr marL="457200" lvl="0" indent="-457200">
              <a:lnSpc>
                <a:spcPct val="107000"/>
              </a:lnSpc>
              <a:spcAft>
                <a:spcPts val="0"/>
              </a:spcAft>
              <a:buFont typeface="+mj-lt"/>
              <a:buAutoNum type="arabicPeriod"/>
            </a:pPr>
            <a:r>
              <a:rPr lang="nl-BE" sz="2000" dirty="0">
                <a:latin typeface="Calibri" pitchFamily="34" charset="0"/>
                <a:ea typeface="MS PGothic" pitchFamily="34" charset="-128"/>
              </a:rPr>
              <a:t>Door op basis van deze expertise </a:t>
            </a:r>
          </a:p>
          <a:p>
            <a:pPr marL="800100" lvl="1" indent="-342900">
              <a:lnSpc>
                <a:spcPct val="107000"/>
              </a:lnSpc>
              <a:buFont typeface="Courier New" panose="02070309020205020404" pitchFamily="49" charset="0"/>
              <a:buChar char="o"/>
            </a:pPr>
            <a:r>
              <a:rPr lang="nl-BE" sz="2000" dirty="0">
                <a:latin typeface="Calibri" pitchFamily="34" charset="0"/>
                <a:ea typeface="MS PGothic" pitchFamily="34" charset="-128"/>
              </a:rPr>
              <a:t>Vernieuwende projecten voor jongeren te ontwikkelen</a:t>
            </a:r>
          </a:p>
          <a:p>
            <a:pPr marL="800100" lvl="1" indent="-342900">
              <a:lnSpc>
                <a:spcPct val="107000"/>
              </a:lnSpc>
              <a:spcAft>
                <a:spcPts val="800"/>
              </a:spcAft>
              <a:buFont typeface="Courier New" panose="02070309020205020404" pitchFamily="49" charset="0"/>
              <a:buChar char="o"/>
            </a:pPr>
            <a:r>
              <a:rPr lang="nl-BE" sz="2000" dirty="0">
                <a:latin typeface="Calibri" pitchFamily="34" charset="0"/>
                <a:ea typeface="MS PGothic" pitchFamily="34" charset="-128"/>
              </a:rPr>
              <a:t>Hulpverleners en beleidsmakers te beïnvloeden</a:t>
            </a:r>
          </a:p>
          <a:p>
            <a:pPr marL="800100" lvl="1" indent="-342900">
              <a:lnSpc>
                <a:spcPct val="107000"/>
              </a:lnSpc>
              <a:spcAft>
                <a:spcPts val="800"/>
              </a:spcAft>
              <a:buFont typeface="Courier New" panose="02070309020205020404" pitchFamily="49" charset="0"/>
              <a:buChar char="o"/>
            </a:pPr>
            <a:endParaRPr lang="nl-BE" sz="2000" dirty="0">
              <a:latin typeface="Calibri" pitchFamily="34" charset="0"/>
              <a:ea typeface="MS PGothic" pitchFamily="34" charset="-128"/>
            </a:endParaRPr>
          </a:p>
          <a:p>
            <a:pPr marL="800100" lvl="1" indent="-342900">
              <a:lnSpc>
                <a:spcPct val="107000"/>
              </a:lnSpc>
              <a:spcAft>
                <a:spcPts val="800"/>
              </a:spcAft>
              <a:buFont typeface="Courier New" panose="02070309020205020404" pitchFamily="49" charset="0"/>
              <a:buChar char="o"/>
            </a:pPr>
            <a:endParaRPr lang="nl-BE" sz="2000" dirty="0">
              <a:latin typeface="Calibri" pitchFamily="34" charset="0"/>
              <a:ea typeface="MS PGothic" pitchFamily="34" charset="-128"/>
            </a:endParaRPr>
          </a:p>
          <a:p>
            <a:endParaRPr lang="nl-BE" dirty="0"/>
          </a:p>
        </p:txBody>
      </p:sp>
      <p:pic>
        <p:nvPicPr>
          <p:cNvPr id="4" name="Tijdelijke aanduiding voor inhoud 8">
            <a:extLst>
              <a:ext uri="{FF2B5EF4-FFF2-40B4-BE49-F238E27FC236}">
                <a16:creationId xmlns:a16="http://schemas.microsoft.com/office/drawing/2014/main" id="{83455E72-6A7C-40F5-B5CE-876DFAE42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6221" y="4653643"/>
            <a:ext cx="2857500" cy="2057400"/>
          </a:xfrm>
          <a:prstGeom prst="rect">
            <a:avLst/>
          </a:prstGeom>
        </p:spPr>
      </p:pic>
      <p:pic>
        <p:nvPicPr>
          <p:cNvPr id="6" name="Tijdelijke aanduiding voor inhoud 5">
            <a:extLst>
              <a:ext uri="{FF2B5EF4-FFF2-40B4-BE49-F238E27FC236}">
                <a16:creationId xmlns:a16="http://schemas.microsoft.com/office/drawing/2014/main" id="{011205EB-75D0-4C4D-A85C-4D89BEB4F1D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34743" y="0"/>
            <a:ext cx="6463336" cy="6858000"/>
          </a:xfrm>
          <a:prstGeom prst="rect">
            <a:avLst/>
          </a:prstGeom>
        </p:spPr>
      </p:pic>
    </p:spTree>
    <p:extLst>
      <p:ext uri="{BB962C8B-B14F-4D97-AF65-F5344CB8AC3E}">
        <p14:creationId xmlns:p14="http://schemas.microsoft.com/office/powerpoint/2010/main" val="3353862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32C921-426E-4DD2-A29E-CCB3E7F44189}"/>
              </a:ext>
            </a:extLst>
          </p:cNvPr>
          <p:cNvSpPr>
            <a:spLocks noGrp="1"/>
          </p:cNvSpPr>
          <p:nvPr>
            <p:ph type="title"/>
          </p:nvPr>
        </p:nvSpPr>
        <p:spPr/>
        <p:txBody>
          <a:bodyPr/>
          <a:lstStyle/>
          <a:p>
            <a:r>
              <a:rPr lang="nl-BE" b="1" dirty="0">
                <a:latin typeface="Calibri" pitchFamily="34" charset="0"/>
                <a:ea typeface="MS PGothic" pitchFamily="34" charset="-128"/>
              </a:rPr>
              <a:t>WAARVOOR STAAN WE?</a:t>
            </a:r>
            <a:br>
              <a:rPr lang="nl-BE" b="1" dirty="0">
                <a:latin typeface="Calibri" pitchFamily="34" charset="0"/>
                <a:ea typeface="MS PGothic" pitchFamily="34" charset="-128"/>
              </a:rPr>
            </a:br>
            <a:endParaRPr lang="nl-BE" dirty="0"/>
          </a:p>
        </p:txBody>
      </p:sp>
      <p:sp>
        <p:nvSpPr>
          <p:cNvPr id="3" name="Tijdelijke aanduiding voor inhoud 2">
            <a:extLst>
              <a:ext uri="{FF2B5EF4-FFF2-40B4-BE49-F238E27FC236}">
                <a16:creationId xmlns:a16="http://schemas.microsoft.com/office/drawing/2014/main" id="{F73F11E5-3B24-45BE-80C0-9A9281B7FB6E}"/>
              </a:ext>
            </a:extLst>
          </p:cNvPr>
          <p:cNvSpPr>
            <a:spLocks noGrp="1"/>
          </p:cNvSpPr>
          <p:nvPr>
            <p:ph idx="1"/>
          </p:nvPr>
        </p:nvSpPr>
        <p:spPr/>
        <p:txBody>
          <a:bodyPr/>
          <a:lstStyle/>
          <a:p>
            <a:pPr lvl="0">
              <a:lnSpc>
                <a:spcPct val="107000"/>
              </a:lnSpc>
              <a:spcAft>
                <a:spcPts val="0"/>
              </a:spcAft>
            </a:pPr>
            <a:endParaRPr lang="nl-BE" sz="3200" dirty="0">
              <a:latin typeface="Calibri" pitchFamily="34" charset="0"/>
              <a:ea typeface="MS PGothic" pitchFamily="34" charset="-128"/>
            </a:endParaRPr>
          </a:p>
          <a:p>
            <a:pPr marL="285750" lvl="0" indent="-285750"/>
            <a:r>
              <a:rPr lang="nl-BE" dirty="0"/>
              <a:t>We laten altijd jongeren het woord		Participatief</a:t>
            </a:r>
          </a:p>
          <a:p>
            <a:pPr marL="285750" indent="-285750"/>
            <a:r>
              <a:rPr lang="nl-BE" dirty="0"/>
              <a:t>We bouwen samen dingen op		Constructief</a:t>
            </a:r>
          </a:p>
          <a:p>
            <a:pPr marL="285750" lvl="0" indent="-285750"/>
            <a:r>
              <a:rPr lang="nl-BE" dirty="0"/>
              <a:t>We respecteren ieders eigenheid		Divers </a:t>
            </a:r>
          </a:p>
          <a:p>
            <a:pPr marL="285750" indent="-285750"/>
            <a:r>
              <a:rPr lang="nl-BE" dirty="0"/>
              <a:t>We benoemen wat goed gaat			Waarderend</a:t>
            </a:r>
          </a:p>
          <a:p>
            <a:pPr marL="285750" lvl="0" indent="-285750"/>
            <a:r>
              <a:rPr lang="nl-BE" dirty="0"/>
              <a:t>We zeggen waar het op staat			(</a:t>
            </a:r>
            <a:r>
              <a:rPr lang="nl-BE" dirty="0" err="1"/>
              <a:t>Opr</a:t>
            </a:r>
            <a:r>
              <a:rPr lang="nl-BE" dirty="0"/>
              <a:t>)echt </a:t>
            </a:r>
          </a:p>
          <a:p>
            <a:endParaRPr lang="nl-BE" dirty="0"/>
          </a:p>
        </p:txBody>
      </p:sp>
      <p:pic>
        <p:nvPicPr>
          <p:cNvPr id="4" name="Tijdelijke aanduiding voor inhoud 8">
            <a:extLst>
              <a:ext uri="{FF2B5EF4-FFF2-40B4-BE49-F238E27FC236}">
                <a16:creationId xmlns:a16="http://schemas.microsoft.com/office/drawing/2014/main" id="{E74861F9-4880-4B39-A7C3-BB2D688DF4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8621" y="4614782"/>
            <a:ext cx="2857500" cy="2057400"/>
          </a:xfrm>
          <a:prstGeom prst="rect">
            <a:avLst/>
          </a:prstGeom>
        </p:spPr>
      </p:pic>
    </p:spTree>
    <p:extLst>
      <p:ext uri="{BB962C8B-B14F-4D97-AF65-F5344CB8AC3E}">
        <p14:creationId xmlns:p14="http://schemas.microsoft.com/office/powerpoint/2010/main" val="3540945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C149D2-19AE-4219-AEF0-DFE5721C1EEF}"/>
              </a:ext>
            </a:extLst>
          </p:cNvPr>
          <p:cNvSpPr>
            <a:spLocks noGrp="1"/>
          </p:cNvSpPr>
          <p:nvPr>
            <p:ph type="title"/>
          </p:nvPr>
        </p:nvSpPr>
        <p:spPr/>
        <p:txBody>
          <a:bodyPr/>
          <a:lstStyle/>
          <a:p>
            <a:r>
              <a:rPr lang="nl-BE" dirty="0"/>
              <a:t>Cachet Vlaams-Brabant: aanpak </a:t>
            </a:r>
            <a:endParaRPr lang="fr-BE" dirty="0"/>
          </a:p>
        </p:txBody>
      </p:sp>
      <p:pic>
        <p:nvPicPr>
          <p:cNvPr id="9" name="Tijdelijke aanduiding voor inhoud 8">
            <a:extLst>
              <a:ext uri="{FF2B5EF4-FFF2-40B4-BE49-F238E27FC236}">
                <a16:creationId xmlns:a16="http://schemas.microsoft.com/office/drawing/2014/main" id="{95B8A4D0-06A0-4BAC-B504-334C9E92EC3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959332" y="4435475"/>
            <a:ext cx="2857500" cy="2057400"/>
          </a:xfrm>
        </p:spPr>
      </p:pic>
      <p:sp>
        <p:nvSpPr>
          <p:cNvPr id="5" name="Tekstvak 4">
            <a:extLst>
              <a:ext uri="{FF2B5EF4-FFF2-40B4-BE49-F238E27FC236}">
                <a16:creationId xmlns:a16="http://schemas.microsoft.com/office/drawing/2014/main" id="{E60D94E0-45D8-4CEB-9898-28FC15E2C23B}"/>
              </a:ext>
            </a:extLst>
          </p:cNvPr>
          <p:cNvSpPr txBox="1"/>
          <p:nvPr/>
        </p:nvSpPr>
        <p:spPr>
          <a:xfrm>
            <a:off x="838200" y="1387614"/>
            <a:ext cx="10978633" cy="1754326"/>
          </a:xfrm>
          <a:prstGeom prst="rect">
            <a:avLst/>
          </a:prstGeom>
          <a:noFill/>
        </p:spPr>
        <p:txBody>
          <a:bodyPr wrap="square" rtlCol="0">
            <a:spAutoFit/>
          </a:bodyPr>
          <a:lstStyle/>
          <a:p>
            <a:pPr marL="285750" indent="-285750">
              <a:buFontTx/>
              <a:buChar char="-"/>
            </a:pPr>
            <a:r>
              <a:rPr lang="nl-BE" dirty="0"/>
              <a:t>Januari 2018: voorbereidingen opstart Cachet-werking in Vlaams-Brabant</a:t>
            </a:r>
          </a:p>
          <a:p>
            <a:pPr marL="285750" indent="-285750">
              <a:buFontTx/>
              <a:buChar char="-"/>
            </a:pPr>
            <a:r>
              <a:rPr lang="nl-BE" dirty="0"/>
              <a:t>April 2018: Eerste ontmoetingsmoment in groep</a:t>
            </a:r>
          </a:p>
          <a:p>
            <a:pPr marL="285750" indent="-285750">
              <a:buFontTx/>
              <a:buChar char="-"/>
            </a:pPr>
            <a:r>
              <a:rPr lang="nl-BE" dirty="0"/>
              <a:t>10 ontmoetingsavonden; 5 voorstellingen in leefgroepen; </a:t>
            </a:r>
            <a:r>
              <a:rPr lang="nl-BE" dirty="0" err="1"/>
              <a:t>vééééééél</a:t>
            </a:r>
            <a:r>
              <a:rPr lang="nl-BE" dirty="0"/>
              <a:t> chats en babbels </a:t>
            </a:r>
          </a:p>
          <a:p>
            <a:pPr marL="285750" indent="-285750">
              <a:buFontTx/>
              <a:buChar char="-"/>
            </a:pPr>
            <a:r>
              <a:rPr lang="nl-BE" dirty="0"/>
              <a:t>3 vormingsreeksen ‘Grote Stap’</a:t>
            </a:r>
          </a:p>
          <a:p>
            <a:pPr marL="285750" indent="-285750">
              <a:buFontTx/>
              <a:buChar char="-"/>
            </a:pPr>
            <a:r>
              <a:rPr lang="nl-BE" dirty="0"/>
              <a:t>Afsluitende activiteit: Ping </a:t>
            </a:r>
            <a:r>
              <a:rPr lang="nl-BE" dirty="0" err="1"/>
              <a:t>Pong</a:t>
            </a:r>
            <a:r>
              <a:rPr lang="nl-BE" dirty="0"/>
              <a:t> Politiek</a:t>
            </a:r>
          </a:p>
          <a:p>
            <a:pPr marL="285750" indent="-285750">
              <a:buFontTx/>
              <a:buChar char="-"/>
            </a:pPr>
            <a:r>
              <a:rPr lang="nl-BE" dirty="0"/>
              <a:t>Werking Vlaams Brabant wordt structureel verder gezet met middelen van de Vlaamse Overheid</a:t>
            </a:r>
          </a:p>
        </p:txBody>
      </p:sp>
      <p:pic>
        <p:nvPicPr>
          <p:cNvPr id="7" name="Afbeelding 6">
            <a:extLst>
              <a:ext uri="{FF2B5EF4-FFF2-40B4-BE49-F238E27FC236}">
                <a16:creationId xmlns:a16="http://schemas.microsoft.com/office/drawing/2014/main" id="{56E836E9-7C70-4208-BFB5-6217CF3CF6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1600" y="3297490"/>
            <a:ext cx="4826303" cy="3414330"/>
          </a:xfrm>
          <a:prstGeom prst="rect">
            <a:avLst/>
          </a:prstGeom>
        </p:spPr>
      </p:pic>
    </p:spTree>
    <p:extLst>
      <p:ext uri="{BB962C8B-B14F-4D97-AF65-F5344CB8AC3E}">
        <p14:creationId xmlns:p14="http://schemas.microsoft.com/office/powerpoint/2010/main" val="2862571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1373157-B65F-4843-A015-EAC46C22F13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043953" y="1387489"/>
            <a:ext cx="6338046" cy="4753534"/>
          </a:xfrm>
          <a:prstGeom prst="rect">
            <a:avLst/>
          </a:prstGeom>
        </p:spPr>
      </p:pic>
      <p:sp>
        <p:nvSpPr>
          <p:cNvPr id="2" name="Titel 1">
            <a:extLst>
              <a:ext uri="{FF2B5EF4-FFF2-40B4-BE49-F238E27FC236}">
                <a16:creationId xmlns:a16="http://schemas.microsoft.com/office/drawing/2014/main" id="{9AC149D2-19AE-4219-AEF0-DFE5721C1EEF}"/>
              </a:ext>
            </a:extLst>
          </p:cNvPr>
          <p:cNvSpPr>
            <a:spLocks noGrp="1"/>
          </p:cNvSpPr>
          <p:nvPr>
            <p:ph type="title"/>
          </p:nvPr>
        </p:nvSpPr>
        <p:spPr/>
        <p:txBody>
          <a:bodyPr/>
          <a:lstStyle/>
          <a:p>
            <a:r>
              <a:rPr lang="nl-BE" dirty="0"/>
              <a:t>Ontmoeting</a:t>
            </a:r>
            <a:endParaRPr lang="fr-BE" dirty="0"/>
          </a:p>
        </p:txBody>
      </p:sp>
      <p:pic>
        <p:nvPicPr>
          <p:cNvPr id="9" name="Tijdelijke aanduiding voor inhoud 8">
            <a:extLst>
              <a:ext uri="{FF2B5EF4-FFF2-40B4-BE49-F238E27FC236}">
                <a16:creationId xmlns:a16="http://schemas.microsoft.com/office/drawing/2014/main" id="{95B8A4D0-06A0-4BAC-B504-334C9E92EC3C}"/>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108621" y="4614782"/>
            <a:ext cx="2857500" cy="2057400"/>
          </a:xfrm>
        </p:spPr>
      </p:pic>
    </p:spTree>
    <p:extLst>
      <p:ext uri="{BB962C8B-B14F-4D97-AF65-F5344CB8AC3E}">
        <p14:creationId xmlns:p14="http://schemas.microsoft.com/office/powerpoint/2010/main" val="3134977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C149D2-19AE-4219-AEF0-DFE5721C1EEF}"/>
              </a:ext>
            </a:extLst>
          </p:cNvPr>
          <p:cNvSpPr>
            <a:spLocks noGrp="1"/>
          </p:cNvSpPr>
          <p:nvPr>
            <p:ph type="title"/>
          </p:nvPr>
        </p:nvSpPr>
        <p:spPr/>
        <p:txBody>
          <a:bodyPr/>
          <a:lstStyle/>
          <a:p>
            <a:r>
              <a:rPr lang="nl-BE" dirty="0"/>
              <a:t>Wat maakt een Cachetavond een Cachetavond?</a:t>
            </a:r>
            <a:endParaRPr lang="fr-BE" dirty="0"/>
          </a:p>
        </p:txBody>
      </p:sp>
      <p:pic>
        <p:nvPicPr>
          <p:cNvPr id="9" name="Tijdelijke aanduiding voor inhoud 8">
            <a:extLst>
              <a:ext uri="{FF2B5EF4-FFF2-40B4-BE49-F238E27FC236}">
                <a16:creationId xmlns:a16="http://schemas.microsoft.com/office/drawing/2014/main" id="{95B8A4D0-06A0-4BAC-B504-334C9E92EC3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08621" y="4614782"/>
            <a:ext cx="2857500" cy="2057400"/>
          </a:xfrm>
        </p:spPr>
      </p:pic>
      <p:sp>
        <p:nvSpPr>
          <p:cNvPr id="3" name="Tekstvak 2">
            <a:extLst>
              <a:ext uri="{FF2B5EF4-FFF2-40B4-BE49-F238E27FC236}">
                <a16:creationId xmlns:a16="http://schemas.microsoft.com/office/drawing/2014/main" id="{95CB59F7-CC48-41EA-8804-950CACD19465}"/>
              </a:ext>
            </a:extLst>
          </p:cNvPr>
          <p:cNvSpPr txBox="1"/>
          <p:nvPr/>
        </p:nvSpPr>
        <p:spPr>
          <a:xfrm>
            <a:off x="1035424" y="1690688"/>
            <a:ext cx="10031505" cy="4801314"/>
          </a:xfrm>
          <a:prstGeom prst="rect">
            <a:avLst/>
          </a:prstGeom>
          <a:noFill/>
        </p:spPr>
        <p:txBody>
          <a:bodyPr wrap="square" rtlCol="0">
            <a:spAutoFit/>
          </a:bodyPr>
          <a:lstStyle/>
          <a:p>
            <a:pPr marL="285750" indent="-285750">
              <a:buFontTx/>
              <a:buChar char="-"/>
            </a:pPr>
            <a:endParaRPr lang="nl-BE" dirty="0"/>
          </a:p>
          <a:p>
            <a:pPr marL="285750" indent="-285750">
              <a:buFontTx/>
              <a:buChar char="-"/>
            </a:pPr>
            <a:r>
              <a:rPr lang="nl-BE" dirty="0"/>
              <a:t>Veel tijd maken voor “aankomen”, “ventileren”, jezelf zijn</a:t>
            </a:r>
          </a:p>
          <a:p>
            <a:pPr marL="285750" indent="-285750">
              <a:buFontTx/>
              <a:buChar char="-"/>
            </a:pPr>
            <a:r>
              <a:rPr lang="nl-BE" dirty="0"/>
              <a:t>Samen eten</a:t>
            </a:r>
          </a:p>
          <a:p>
            <a:endParaRPr lang="nl-BE" dirty="0"/>
          </a:p>
          <a:p>
            <a:pPr marL="285750" indent="-285750">
              <a:buFontTx/>
              <a:buChar char="-"/>
            </a:pPr>
            <a:r>
              <a:rPr lang="nl-BE" dirty="0"/>
              <a:t>Gelijkwaardigheid</a:t>
            </a:r>
          </a:p>
          <a:p>
            <a:pPr marL="285750" indent="-285750">
              <a:buFontTx/>
              <a:buChar char="-"/>
            </a:pPr>
            <a:r>
              <a:rPr lang="nl-BE" dirty="0"/>
              <a:t>Respect voor elkaars verhalen</a:t>
            </a:r>
          </a:p>
          <a:p>
            <a:pPr marL="285750" indent="-285750">
              <a:buFontTx/>
              <a:buChar char="-"/>
            </a:pPr>
            <a:r>
              <a:rPr lang="nl-BE" dirty="0"/>
              <a:t>Wederzijdse ontmoeting </a:t>
            </a:r>
            <a:r>
              <a:rPr lang="nl-BE" dirty="0" err="1"/>
              <a:t>from</a:t>
            </a:r>
            <a:r>
              <a:rPr lang="nl-BE" dirty="0"/>
              <a:t> scratch</a:t>
            </a:r>
          </a:p>
          <a:p>
            <a:pPr marL="285750" indent="-285750">
              <a:buFontTx/>
              <a:buChar char="-"/>
            </a:pPr>
            <a:r>
              <a:rPr lang="nl-BE" dirty="0">
                <a:sym typeface="Wingdings" panose="05000000000000000000" pitchFamily="2" charset="2"/>
              </a:rPr>
              <a:t> veiligheid</a:t>
            </a:r>
            <a:br>
              <a:rPr lang="nl-BE" dirty="0"/>
            </a:br>
            <a:endParaRPr lang="nl-BE" dirty="0"/>
          </a:p>
          <a:p>
            <a:pPr marL="285750" indent="-285750">
              <a:buFontTx/>
              <a:buChar char="-"/>
            </a:pPr>
            <a:r>
              <a:rPr lang="nl-BE" dirty="0"/>
              <a:t>Alle signalen zijn waardevol</a:t>
            </a:r>
          </a:p>
          <a:p>
            <a:pPr marL="285750" indent="-285750">
              <a:buFontTx/>
              <a:buChar char="-"/>
            </a:pPr>
            <a:r>
              <a:rPr lang="nl-BE" dirty="0"/>
              <a:t>Inhoudelijke thema’s brengen jongeren zelf (ook) aan</a:t>
            </a:r>
          </a:p>
          <a:p>
            <a:pPr marL="285750" indent="-285750">
              <a:buFontTx/>
              <a:buChar char="-"/>
            </a:pPr>
            <a:r>
              <a:rPr lang="nl-BE" dirty="0"/>
              <a:t>Mix van </a:t>
            </a:r>
            <a:r>
              <a:rPr lang="nl-BE" dirty="0" err="1"/>
              <a:t>fun</a:t>
            </a:r>
            <a:r>
              <a:rPr lang="nl-BE" dirty="0"/>
              <a:t> en inhoud</a:t>
            </a:r>
          </a:p>
          <a:p>
            <a:pPr marL="285750" indent="-285750">
              <a:buFontTx/>
              <a:buChar char="-"/>
            </a:pPr>
            <a:endParaRPr lang="nl-BE" dirty="0"/>
          </a:p>
          <a:p>
            <a:pPr marL="285750" indent="-285750">
              <a:buFontTx/>
              <a:buChar char="-"/>
            </a:pPr>
            <a:r>
              <a:rPr lang="nl-BE" dirty="0"/>
              <a:t>Van klacht naar kracht</a:t>
            </a:r>
          </a:p>
          <a:p>
            <a:pPr marL="285750" indent="-285750">
              <a:buFontTx/>
              <a:buChar char="-"/>
            </a:pPr>
            <a:r>
              <a:rPr lang="nl-BE" dirty="0"/>
              <a:t>Van woord naar daad – kan traag gaan</a:t>
            </a:r>
          </a:p>
          <a:p>
            <a:pPr marL="285750" indent="-285750">
              <a:buFontTx/>
              <a:buChar char="-"/>
            </a:pPr>
            <a:endParaRPr lang="nl-BE" dirty="0"/>
          </a:p>
          <a:p>
            <a:endParaRPr lang="fr-BE" dirty="0"/>
          </a:p>
        </p:txBody>
      </p:sp>
      <p:pic>
        <p:nvPicPr>
          <p:cNvPr id="4" name="Afbeelding 3">
            <a:extLst>
              <a:ext uri="{FF2B5EF4-FFF2-40B4-BE49-F238E27FC236}">
                <a16:creationId xmlns:a16="http://schemas.microsoft.com/office/drawing/2014/main" id="{EC8CA325-5D51-498D-8125-628ACD4E3D94}"/>
              </a:ext>
            </a:extLst>
          </p:cNvPr>
          <p:cNvPicPr>
            <a:picLocks noChangeAspect="1"/>
          </p:cNvPicPr>
          <p:nvPr/>
        </p:nvPicPr>
        <p:blipFill>
          <a:blip r:embed="rId4"/>
          <a:stretch>
            <a:fillRect/>
          </a:stretch>
        </p:blipFill>
        <p:spPr>
          <a:xfrm>
            <a:off x="7730699" y="1241019"/>
            <a:ext cx="4072697" cy="3054523"/>
          </a:xfrm>
          <a:prstGeom prst="rect">
            <a:avLst/>
          </a:prstGeom>
        </p:spPr>
      </p:pic>
    </p:spTree>
    <p:extLst>
      <p:ext uri="{BB962C8B-B14F-4D97-AF65-F5344CB8AC3E}">
        <p14:creationId xmlns:p14="http://schemas.microsoft.com/office/powerpoint/2010/main" val="1161260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B4C5346-7C98-4690-AC56-82C506B37BB5}"/>
              </a:ext>
            </a:extLst>
          </p:cNvPr>
          <p:cNvPicPr>
            <a:picLocks noChangeAspect="1"/>
          </p:cNvPicPr>
          <p:nvPr/>
        </p:nvPicPr>
        <p:blipFill>
          <a:blip r:embed="rId3"/>
          <a:stretch>
            <a:fillRect/>
          </a:stretch>
        </p:blipFill>
        <p:spPr>
          <a:xfrm>
            <a:off x="8740588" y="185819"/>
            <a:ext cx="3059206" cy="2294404"/>
          </a:xfrm>
          <a:prstGeom prst="rect">
            <a:avLst/>
          </a:prstGeom>
        </p:spPr>
      </p:pic>
      <p:sp>
        <p:nvSpPr>
          <p:cNvPr id="2" name="Titel 1">
            <a:extLst>
              <a:ext uri="{FF2B5EF4-FFF2-40B4-BE49-F238E27FC236}">
                <a16:creationId xmlns:a16="http://schemas.microsoft.com/office/drawing/2014/main" id="{9AC149D2-19AE-4219-AEF0-DFE5721C1EEF}"/>
              </a:ext>
            </a:extLst>
          </p:cNvPr>
          <p:cNvSpPr>
            <a:spLocks noGrp="1"/>
          </p:cNvSpPr>
          <p:nvPr>
            <p:ph type="title"/>
          </p:nvPr>
        </p:nvSpPr>
        <p:spPr/>
        <p:txBody>
          <a:bodyPr/>
          <a:lstStyle/>
          <a:p>
            <a:r>
              <a:rPr lang="nl-BE" dirty="0"/>
              <a:t>Ontmoeting</a:t>
            </a:r>
            <a:endParaRPr lang="fr-BE" dirty="0"/>
          </a:p>
        </p:txBody>
      </p:sp>
      <p:pic>
        <p:nvPicPr>
          <p:cNvPr id="9" name="Tijdelijke aanduiding voor inhoud 8">
            <a:extLst>
              <a:ext uri="{FF2B5EF4-FFF2-40B4-BE49-F238E27FC236}">
                <a16:creationId xmlns:a16="http://schemas.microsoft.com/office/drawing/2014/main" id="{95B8A4D0-06A0-4BAC-B504-334C9E92EC3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108621" y="4614782"/>
            <a:ext cx="2857500" cy="2057400"/>
          </a:xfrm>
        </p:spPr>
      </p:pic>
      <p:sp>
        <p:nvSpPr>
          <p:cNvPr id="3" name="Tekstvak 2">
            <a:extLst>
              <a:ext uri="{FF2B5EF4-FFF2-40B4-BE49-F238E27FC236}">
                <a16:creationId xmlns:a16="http://schemas.microsoft.com/office/drawing/2014/main" id="{34FA558A-63E0-47D0-9D1C-0BDF7F4EC90F}"/>
              </a:ext>
            </a:extLst>
          </p:cNvPr>
          <p:cNvSpPr txBox="1"/>
          <p:nvPr/>
        </p:nvSpPr>
        <p:spPr>
          <a:xfrm>
            <a:off x="941294" y="1559859"/>
            <a:ext cx="9520518" cy="5109091"/>
          </a:xfrm>
          <a:prstGeom prst="rect">
            <a:avLst/>
          </a:prstGeom>
          <a:noFill/>
        </p:spPr>
        <p:txBody>
          <a:bodyPr wrap="square" rtlCol="0">
            <a:spAutoFit/>
          </a:bodyPr>
          <a:lstStyle/>
          <a:p>
            <a:pPr marL="285750" indent="-285750">
              <a:buFontTx/>
              <a:buChar char="-"/>
            </a:pPr>
            <a:r>
              <a:rPr lang="nl-BE" sz="2800" dirty="0"/>
              <a:t>Cachetavonden</a:t>
            </a:r>
            <a:br>
              <a:rPr lang="nl-BE" sz="2800" dirty="0"/>
            </a:br>
            <a:endParaRPr lang="nl-BE" sz="2800" dirty="0"/>
          </a:p>
          <a:p>
            <a:pPr marL="285750" indent="-285750">
              <a:buFontTx/>
              <a:buChar char="-"/>
            </a:pPr>
            <a:r>
              <a:rPr lang="nl-BE" sz="2800" dirty="0"/>
              <a:t>Kampen: BZW-week, digital story-kamp, </a:t>
            </a:r>
            <a:r>
              <a:rPr lang="nl-BE" sz="2800" dirty="0" err="1"/>
              <a:t>summerschool</a:t>
            </a:r>
            <a:r>
              <a:rPr lang="nl-BE" sz="2800" dirty="0"/>
              <a:t>, schrijfweekend, rechtenkamp, … </a:t>
            </a:r>
          </a:p>
          <a:p>
            <a:pPr marL="285750" indent="-285750">
              <a:buFontTx/>
              <a:buChar char="-"/>
            </a:pPr>
            <a:r>
              <a:rPr lang="nl-BE" sz="2800" dirty="0"/>
              <a:t>Workshopreeksen De Grote Stap</a:t>
            </a:r>
          </a:p>
          <a:p>
            <a:pPr marL="285750" indent="-285750">
              <a:buFontTx/>
              <a:buChar char="-"/>
            </a:pPr>
            <a:r>
              <a:rPr lang="nl-BE" sz="2800" dirty="0"/>
              <a:t>Individuele babbels met jongeren</a:t>
            </a:r>
          </a:p>
          <a:p>
            <a:pPr marL="285750" indent="-285750">
              <a:buFontTx/>
              <a:buChar char="-"/>
            </a:pPr>
            <a:r>
              <a:rPr lang="nl-BE" sz="2800" dirty="0"/>
              <a:t>Activiteiten: </a:t>
            </a:r>
            <a:r>
              <a:rPr lang="nl-BE" sz="2800" dirty="0" err="1"/>
              <a:t>kayak</a:t>
            </a:r>
            <a:r>
              <a:rPr lang="nl-BE" sz="2800" dirty="0"/>
              <a:t>, uitstapje </a:t>
            </a:r>
            <a:r>
              <a:rPr lang="nl-BE" sz="2800" dirty="0" err="1"/>
              <a:t>Lommelse</a:t>
            </a:r>
            <a:r>
              <a:rPr lang="nl-BE" sz="2800" dirty="0"/>
              <a:t> Sahara, BZW-Entree-spel…</a:t>
            </a:r>
          </a:p>
          <a:p>
            <a:pPr marL="285750" indent="-285750">
              <a:buFontTx/>
              <a:buChar char="-"/>
            </a:pPr>
            <a:r>
              <a:rPr lang="nl-BE" sz="2800" dirty="0"/>
              <a:t>Samen naar een dialoogavond, theater, … </a:t>
            </a:r>
          </a:p>
          <a:p>
            <a:pPr marL="285750" indent="-285750">
              <a:buFontTx/>
              <a:buChar char="-"/>
            </a:pPr>
            <a:r>
              <a:rPr lang="nl-BE" sz="2800" dirty="0"/>
              <a:t>Samen met andere organisaties (Overkop, </a:t>
            </a:r>
            <a:r>
              <a:rPr lang="nl-BE" sz="2800" dirty="0" err="1"/>
              <a:t>Esperto</a:t>
            </a:r>
            <a:r>
              <a:rPr lang="nl-BE" sz="2800" dirty="0"/>
              <a:t>, …). </a:t>
            </a:r>
          </a:p>
          <a:p>
            <a:pPr marL="285750" indent="-285750">
              <a:buFontTx/>
              <a:buChar char="-"/>
            </a:pPr>
            <a:endParaRPr lang="nl-BE" sz="2800" dirty="0"/>
          </a:p>
          <a:p>
            <a:pPr marL="285750" indent="-285750">
              <a:buFontTx/>
              <a:buChar char="-"/>
            </a:pPr>
            <a:endParaRPr lang="fr-BE" dirty="0"/>
          </a:p>
        </p:txBody>
      </p:sp>
    </p:spTree>
    <p:extLst>
      <p:ext uri="{BB962C8B-B14F-4D97-AF65-F5344CB8AC3E}">
        <p14:creationId xmlns:p14="http://schemas.microsoft.com/office/powerpoint/2010/main" val="1141286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C149D2-19AE-4219-AEF0-DFE5721C1EEF}"/>
              </a:ext>
            </a:extLst>
          </p:cNvPr>
          <p:cNvSpPr>
            <a:spLocks noGrp="1"/>
          </p:cNvSpPr>
          <p:nvPr>
            <p:ph type="title"/>
          </p:nvPr>
        </p:nvSpPr>
        <p:spPr/>
        <p:txBody>
          <a:bodyPr/>
          <a:lstStyle/>
          <a:p>
            <a:r>
              <a:rPr lang="nl-BE" dirty="0"/>
              <a:t>Hoe bereiken we jongeren?</a:t>
            </a:r>
            <a:endParaRPr lang="fr-BE" dirty="0"/>
          </a:p>
        </p:txBody>
      </p:sp>
      <p:pic>
        <p:nvPicPr>
          <p:cNvPr id="9" name="Tijdelijke aanduiding voor inhoud 8">
            <a:extLst>
              <a:ext uri="{FF2B5EF4-FFF2-40B4-BE49-F238E27FC236}">
                <a16:creationId xmlns:a16="http://schemas.microsoft.com/office/drawing/2014/main" id="{95B8A4D0-06A0-4BAC-B504-334C9E92EC3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08621" y="4614782"/>
            <a:ext cx="2857500" cy="2057400"/>
          </a:xfrm>
        </p:spPr>
      </p:pic>
      <p:sp>
        <p:nvSpPr>
          <p:cNvPr id="3" name="Tekstvak 2">
            <a:extLst>
              <a:ext uri="{FF2B5EF4-FFF2-40B4-BE49-F238E27FC236}">
                <a16:creationId xmlns:a16="http://schemas.microsoft.com/office/drawing/2014/main" id="{34FA558A-63E0-47D0-9D1C-0BDF7F4EC90F}"/>
              </a:ext>
            </a:extLst>
          </p:cNvPr>
          <p:cNvSpPr txBox="1"/>
          <p:nvPr/>
        </p:nvSpPr>
        <p:spPr>
          <a:xfrm>
            <a:off x="838200" y="1573306"/>
            <a:ext cx="9520518" cy="5539978"/>
          </a:xfrm>
          <a:prstGeom prst="rect">
            <a:avLst/>
          </a:prstGeom>
          <a:noFill/>
        </p:spPr>
        <p:txBody>
          <a:bodyPr wrap="square" rtlCol="0">
            <a:spAutoFit/>
          </a:bodyPr>
          <a:lstStyle/>
          <a:p>
            <a:endParaRPr lang="nl-BE" sz="2800" dirty="0"/>
          </a:p>
          <a:p>
            <a:pPr marL="457200" indent="-457200">
              <a:buFont typeface="Arial" panose="020B0604020202020204" pitchFamily="34" charset="0"/>
              <a:buChar char="•"/>
            </a:pPr>
            <a:r>
              <a:rPr lang="nl-BE" sz="2800" dirty="0"/>
              <a:t>Cachet voorstellen in leefgroepen</a:t>
            </a:r>
          </a:p>
          <a:p>
            <a:pPr marL="457200" indent="-457200">
              <a:buFont typeface="Arial" panose="020B0604020202020204" pitchFamily="34" charset="0"/>
              <a:buChar char="•"/>
            </a:pPr>
            <a:r>
              <a:rPr lang="nl-BE" sz="2800" dirty="0"/>
              <a:t>Individuele babbels</a:t>
            </a:r>
          </a:p>
          <a:p>
            <a:pPr marL="457200" indent="-457200">
              <a:buFont typeface="Arial" panose="020B0604020202020204" pitchFamily="34" charset="0"/>
              <a:buChar char="•"/>
            </a:pPr>
            <a:r>
              <a:rPr lang="nl-BE" sz="2800" dirty="0"/>
              <a:t>Onderlinge reclame</a:t>
            </a:r>
          </a:p>
          <a:p>
            <a:pPr marL="457200" indent="-457200">
              <a:buFont typeface="Arial" panose="020B0604020202020204" pitchFamily="34" charset="0"/>
              <a:buChar char="•"/>
            </a:pPr>
            <a:r>
              <a:rPr lang="nl-BE" sz="2800" dirty="0"/>
              <a:t>Deelname aan lokale werkgroepen, </a:t>
            </a:r>
            <a:r>
              <a:rPr lang="nl-BE" sz="2800" dirty="0" err="1"/>
              <a:t>bvb</a:t>
            </a:r>
            <a:r>
              <a:rPr lang="nl-BE" sz="2800" dirty="0"/>
              <a:t> stuurgroep P van het IROJ</a:t>
            </a:r>
          </a:p>
          <a:p>
            <a:pPr marL="457200" indent="-457200">
              <a:buFont typeface="Arial" panose="020B0604020202020204" pitchFamily="34" charset="0"/>
              <a:buChar char="•"/>
            </a:pPr>
            <a:r>
              <a:rPr lang="nl-BE" sz="2800" dirty="0"/>
              <a:t>Actief facebooken</a:t>
            </a:r>
          </a:p>
          <a:p>
            <a:pPr marL="457200" indent="-457200">
              <a:buFont typeface="Arial" panose="020B0604020202020204" pitchFamily="34" charset="0"/>
              <a:buChar char="•"/>
            </a:pPr>
            <a:r>
              <a:rPr lang="nl-BE" sz="2800" dirty="0"/>
              <a:t>Aanwezig zijn in de leefwereld</a:t>
            </a:r>
          </a:p>
          <a:p>
            <a:pPr marL="457200" indent="-457200">
              <a:buFont typeface="Arial" panose="020B0604020202020204" pitchFamily="34" charset="0"/>
              <a:buChar char="•"/>
            </a:pPr>
            <a:r>
              <a:rPr lang="nl-BE" sz="2800" dirty="0"/>
              <a:t>Activiteiten in leefgroepen</a:t>
            </a:r>
          </a:p>
          <a:p>
            <a:pPr marL="285750" indent="-285750">
              <a:buFontTx/>
              <a:buChar char="-"/>
            </a:pPr>
            <a:endParaRPr lang="nl-BE" sz="2800" dirty="0"/>
          </a:p>
          <a:p>
            <a:pPr marL="285750" indent="-285750">
              <a:buFontTx/>
              <a:buChar char="-"/>
            </a:pPr>
            <a:endParaRPr lang="nl-BE" sz="2800" dirty="0"/>
          </a:p>
          <a:p>
            <a:pPr marL="285750" indent="-285750">
              <a:buFontTx/>
              <a:buChar char="-"/>
            </a:pPr>
            <a:endParaRPr lang="nl-BE" sz="2800" dirty="0"/>
          </a:p>
          <a:p>
            <a:pPr marL="285750" indent="-285750">
              <a:buFontTx/>
              <a:buChar char="-"/>
            </a:pPr>
            <a:endParaRPr lang="fr-BE" dirty="0"/>
          </a:p>
        </p:txBody>
      </p:sp>
      <p:pic>
        <p:nvPicPr>
          <p:cNvPr id="6" name="Afbeelding 5">
            <a:extLst>
              <a:ext uri="{FF2B5EF4-FFF2-40B4-BE49-F238E27FC236}">
                <a16:creationId xmlns:a16="http://schemas.microsoft.com/office/drawing/2014/main" id="{1FEC6027-FD49-4239-9F28-939358A13A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3520" y="365125"/>
            <a:ext cx="2628900" cy="2628900"/>
          </a:xfrm>
          <a:prstGeom prst="rect">
            <a:avLst/>
          </a:prstGeom>
        </p:spPr>
      </p:pic>
    </p:spTree>
    <p:extLst>
      <p:ext uri="{BB962C8B-B14F-4D97-AF65-F5344CB8AC3E}">
        <p14:creationId xmlns:p14="http://schemas.microsoft.com/office/powerpoint/2010/main" val="74233888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TotalTime>
  <Words>447</Words>
  <Application>Microsoft Office PowerPoint</Application>
  <PresentationFormat>Breedbeeld</PresentationFormat>
  <Paragraphs>146</Paragraphs>
  <Slides>15</Slides>
  <Notes>8</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15</vt:i4>
      </vt:variant>
    </vt:vector>
  </HeadingPairs>
  <TitlesOfParts>
    <vt:vector size="20" baseType="lpstr">
      <vt:lpstr>Arial</vt:lpstr>
      <vt:lpstr>Calibri</vt:lpstr>
      <vt:lpstr>Calibri Light</vt:lpstr>
      <vt:lpstr>Courier New</vt:lpstr>
      <vt:lpstr>Kantoorthema</vt:lpstr>
      <vt:lpstr>PowerPoint-presentatie</vt:lpstr>
      <vt:lpstr>Wat doet Cachet?</vt:lpstr>
      <vt:lpstr>HOE DOEN WE DAT? </vt:lpstr>
      <vt:lpstr>WAARVOOR STAAN WE? </vt:lpstr>
      <vt:lpstr>Cachet Vlaams-Brabant: aanpak </vt:lpstr>
      <vt:lpstr>Ontmoeting</vt:lpstr>
      <vt:lpstr>Wat maakt een Cachetavond een Cachetavond?</vt:lpstr>
      <vt:lpstr>Ontmoeting</vt:lpstr>
      <vt:lpstr>Hoe bereiken we jongeren?</vt:lpstr>
      <vt:lpstr>Vorming, Beeldvorming, Advies</vt:lpstr>
      <vt:lpstr>PowerPoint-presentatie</vt:lpstr>
      <vt:lpstr>Uitspraken van politici over de avond</vt:lpstr>
      <vt:lpstr>Uitspraken van jongeren over de avond</vt:lpstr>
      <vt:lpstr>Wat de politici leerden van de jongeren….</vt:lpstr>
      <vt:lpstr>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Lien Bex</dc:creator>
  <cp:lastModifiedBy> </cp:lastModifiedBy>
  <cp:revision>34</cp:revision>
  <dcterms:created xsi:type="dcterms:W3CDTF">2018-09-26T07:18:19Z</dcterms:created>
  <dcterms:modified xsi:type="dcterms:W3CDTF">2019-05-06T12:33:42Z</dcterms:modified>
</cp:coreProperties>
</file>